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4" r:id="rId5"/>
    <p:sldId id="259" r:id="rId6"/>
    <p:sldId id="260" r:id="rId7"/>
    <p:sldId id="307" r:id="rId8"/>
    <p:sldId id="265" r:id="rId9"/>
    <p:sldId id="305" r:id="rId10"/>
    <p:sldId id="285" r:id="rId11"/>
    <p:sldId id="261" r:id="rId12"/>
    <p:sldId id="262" r:id="rId13"/>
    <p:sldId id="263" r:id="rId14"/>
    <p:sldId id="290" r:id="rId15"/>
    <p:sldId id="291" r:id="rId16"/>
    <p:sldId id="287" r:id="rId17"/>
    <p:sldId id="286" r:id="rId18"/>
    <p:sldId id="289" r:id="rId19"/>
    <p:sldId id="303" r:id="rId20"/>
    <p:sldId id="288" r:id="rId21"/>
    <p:sldId id="264" r:id="rId22"/>
    <p:sldId id="293" r:id="rId23"/>
    <p:sldId id="294" r:id="rId24"/>
    <p:sldId id="297" r:id="rId25"/>
    <p:sldId id="300" r:id="rId26"/>
    <p:sldId id="298" r:id="rId27"/>
    <p:sldId id="299" r:id="rId28"/>
    <p:sldId id="306" r:id="rId29"/>
    <p:sldId id="301" r:id="rId30"/>
    <p:sldId id="304" r:id="rId31"/>
    <p:sldId id="308" r:id="rId32"/>
    <p:sldId id="302" r:id="rId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FF5B"/>
    <a:srgbClr val="FB9705"/>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7D09CFA7-46DB-405B-AB1D-7D04A0FFEE92}" type="datetimeFigureOut">
              <a:rPr lang="de-DE" smtClean="0"/>
              <a:pPr/>
              <a:t>04.10.2023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698F976-62C4-4F74-93D4-1AAB4591C8A4}" type="slidenum">
              <a:rPr lang="de-DE" smtClean="0"/>
              <a:pPr/>
              <a:t>‹Nr.›</a:t>
            </a:fld>
            <a:endParaRPr lang="de-DE"/>
          </a:p>
        </p:txBody>
      </p:sp>
    </p:spTree>
    <p:extLst>
      <p:ext uri="{BB962C8B-B14F-4D97-AF65-F5344CB8AC3E}">
        <p14:creationId xmlns:p14="http://schemas.microsoft.com/office/powerpoint/2010/main" xmlns="" val="1870933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D09CFA7-46DB-405B-AB1D-7D04A0FFEE92}" type="datetimeFigureOut">
              <a:rPr lang="de-DE" smtClean="0"/>
              <a:pPr/>
              <a:t>04.10.2023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698F976-62C4-4F74-93D4-1AAB4591C8A4}" type="slidenum">
              <a:rPr lang="de-DE" smtClean="0"/>
              <a:pPr/>
              <a:t>‹Nr.›</a:t>
            </a:fld>
            <a:endParaRPr lang="de-DE"/>
          </a:p>
        </p:txBody>
      </p:sp>
    </p:spTree>
    <p:extLst>
      <p:ext uri="{BB962C8B-B14F-4D97-AF65-F5344CB8AC3E}">
        <p14:creationId xmlns:p14="http://schemas.microsoft.com/office/powerpoint/2010/main" xmlns="" val="3587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D09CFA7-46DB-405B-AB1D-7D04A0FFEE92}" type="datetimeFigureOut">
              <a:rPr lang="de-DE" smtClean="0"/>
              <a:pPr/>
              <a:t>04.10.2023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698F976-62C4-4F74-93D4-1AAB4591C8A4}" type="slidenum">
              <a:rPr lang="de-DE" smtClean="0"/>
              <a:pPr/>
              <a:t>‹Nr.›</a:t>
            </a:fld>
            <a:endParaRPr lang="de-DE"/>
          </a:p>
        </p:txBody>
      </p:sp>
    </p:spTree>
    <p:extLst>
      <p:ext uri="{BB962C8B-B14F-4D97-AF65-F5344CB8AC3E}">
        <p14:creationId xmlns:p14="http://schemas.microsoft.com/office/powerpoint/2010/main" xmlns="" val="1449246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D09CFA7-46DB-405B-AB1D-7D04A0FFEE92}" type="datetimeFigureOut">
              <a:rPr lang="de-DE" smtClean="0"/>
              <a:pPr/>
              <a:t>04.10.2023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698F976-62C4-4F74-93D4-1AAB4591C8A4}" type="slidenum">
              <a:rPr lang="de-DE" smtClean="0"/>
              <a:pPr/>
              <a:t>‹Nr.›</a:t>
            </a:fld>
            <a:endParaRPr lang="de-DE"/>
          </a:p>
        </p:txBody>
      </p:sp>
    </p:spTree>
    <p:extLst>
      <p:ext uri="{BB962C8B-B14F-4D97-AF65-F5344CB8AC3E}">
        <p14:creationId xmlns:p14="http://schemas.microsoft.com/office/powerpoint/2010/main" xmlns="" val="405736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7D09CFA7-46DB-405B-AB1D-7D04A0FFEE92}" type="datetimeFigureOut">
              <a:rPr lang="de-DE" smtClean="0"/>
              <a:pPr/>
              <a:t>04.10.2023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698F976-62C4-4F74-93D4-1AAB4591C8A4}" type="slidenum">
              <a:rPr lang="de-DE" smtClean="0"/>
              <a:pPr/>
              <a:t>‹Nr.›</a:t>
            </a:fld>
            <a:endParaRPr lang="de-DE"/>
          </a:p>
        </p:txBody>
      </p:sp>
    </p:spTree>
    <p:extLst>
      <p:ext uri="{BB962C8B-B14F-4D97-AF65-F5344CB8AC3E}">
        <p14:creationId xmlns:p14="http://schemas.microsoft.com/office/powerpoint/2010/main" xmlns="" val="3463114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7D09CFA7-46DB-405B-AB1D-7D04A0FFEE92}" type="datetimeFigureOut">
              <a:rPr lang="de-DE" smtClean="0"/>
              <a:pPr/>
              <a:t>04.10.2023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698F976-62C4-4F74-93D4-1AAB4591C8A4}" type="slidenum">
              <a:rPr lang="de-DE" smtClean="0"/>
              <a:pPr/>
              <a:t>‹Nr.›</a:t>
            </a:fld>
            <a:endParaRPr lang="de-DE"/>
          </a:p>
        </p:txBody>
      </p:sp>
    </p:spTree>
    <p:extLst>
      <p:ext uri="{BB962C8B-B14F-4D97-AF65-F5344CB8AC3E}">
        <p14:creationId xmlns:p14="http://schemas.microsoft.com/office/powerpoint/2010/main" xmlns="" val="2763911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D09CFA7-46DB-405B-AB1D-7D04A0FFEE92}" type="datetimeFigureOut">
              <a:rPr lang="de-DE" smtClean="0"/>
              <a:pPr/>
              <a:t>04.10.2023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4698F976-62C4-4F74-93D4-1AAB4591C8A4}" type="slidenum">
              <a:rPr lang="de-DE" smtClean="0"/>
              <a:pPr/>
              <a:t>‹Nr.›</a:t>
            </a:fld>
            <a:endParaRPr lang="de-DE"/>
          </a:p>
        </p:txBody>
      </p:sp>
    </p:spTree>
    <p:extLst>
      <p:ext uri="{BB962C8B-B14F-4D97-AF65-F5344CB8AC3E}">
        <p14:creationId xmlns:p14="http://schemas.microsoft.com/office/powerpoint/2010/main" xmlns="" val="1831399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7D09CFA7-46DB-405B-AB1D-7D04A0FFEE92}" type="datetimeFigureOut">
              <a:rPr lang="de-DE" smtClean="0"/>
              <a:pPr/>
              <a:t>04.10.2023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4698F976-62C4-4F74-93D4-1AAB4591C8A4}" type="slidenum">
              <a:rPr lang="de-DE" smtClean="0"/>
              <a:pPr/>
              <a:t>‹Nr.›</a:t>
            </a:fld>
            <a:endParaRPr lang="de-DE"/>
          </a:p>
        </p:txBody>
      </p:sp>
    </p:spTree>
    <p:extLst>
      <p:ext uri="{BB962C8B-B14F-4D97-AF65-F5344CB8AC3E}">
        <p14:creationId xmlns:p14="http://schemas.microsoft.com/office/powerpoint/2010/main" xmlns="" val="1510130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D09CFA7-46DB-405B-AB1D-7D04A0FFEE92}" type="datetimeFigureOut">
              <a:rPr lang="de-DE" smtClean="0"/>
              <a:pPr/>
              <a:t>04.10.2023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4698F976-62C4-4F74-93D4-1AAB4591C8A4}" type="slidenum">
              <a:rPr lang="de-DE" smtClean="0"/>
              <a:pPr/>
              <a:t>‹Nr.›</a:t>
            </a:fld>
            <a:endParaRPr lang="de-DE"/>
          </a:p>
        </p:txBody>
      </p:sp>
    </p:spTree>
    <p:extLst>
      <p:ext uri="{BB962C8B-B14F-4D97-AF65-F5344CB8AC3E}">
        <p14:creationId xmlns:p14="http://schemas.microsoft.com/office/powerpoint/2010/main" xmlns="" val="1833477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7D09CFA7-46DB-405B-AB1D-7D04A0FFEE92}" type="datetimeFigureOut">
              <a:rPr lang="de-DE" smtClean="0"/>
              <a:pPr/>
              <a:t>04.10.2023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698F976-62C4-4F74-93D4-1AAB4591C8A4}" type="slidenum">
              <a:rPr lang="de-DE" smtClean="0"/>
              <a:pPr/>
              <a:t>‹Nr.›</a:t>
            </a:fld>
            <a:endParaRPr lang="de-DE"/>
          </a:p>
        </p:txBody>
      </p:sp>
    </p:spTree>
    <p:extLst>
      <p:ext uri="{BB962C8B-B14F-4D97-AF65-F5344CB8AC3E}">
        <p14:creationId xmlns:p14="http://schemas.microsoft.com/office/powerpoint/2010/main" xmlns="" val="245985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7D09CFA7-46DB-405B-AB1D-7D04A0FFEE92}" type="datetimeFigureOut">
              <a:rPr lang="de-DE" smtClean="0"/>
              <a:pPr/>
              <a:t>04.10.2023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698F976-62C4-4F74-93D4-1AAB4591C8A4}" type="slidenum">
              <a:rPr lang="de-DE" smtClean="0"/>
              <a:pPr/>
              <a:t>‹Nr.›</a:t>
            </a:fld>
            <a:endParaRPr lang="de-DE"/>
          </a:p>
        </p:txBody>
      </p:sp>
    </p:spTree>
    <p:extLst>
      <p:ext uri="{BB962C8B-B14F-4D97-AF65-F5344CB8AC3E}">
        <p14:creationId xmlns:p14="http://schemas.microsoft.com/office/powerpoint/2010/main" xmlns="" val="26123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09CFA7-46DB-405B-AB1D-7D04A0FFEE92}" type="datetimeFigureOut">
              <a:rPr lang="de-DE" smtClean="0"/>
              <a:pPr/>
              <a:t>04.10.2023</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98F976-62C4-4F74-93D4-1AAB4591C8A4}" type="slidenum">
              <a:rPr lang="de-DE" smtClean="0"/>
              <a:pPr/>
              <a:t>‹Nr.›</a:t>
            </a:fld>
            <a:endParaRPr lang="de-DE"/>
          </a:p>
        </p:txBody>
      </p:sp>
    </p:spTree>
    <p:extLst>
      <p:ext uri="{BB962C8B-B14F-4D97-AF65-F5344CB8AC3E}">
        <p14:creationId xmlns:p14="http://schemas.microsoft.com/office/powerpoint/2010/main" xmlns="" val="3630871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ideo" Target="https://www.youtube.com/embed/Cpr2SbLrE7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feld 7"/>
          <p:cNvSpPr txBox="1"/>
          <p:nvPr/>
        </p:nvSpPr>
        <p:spPr>
          <a:xfrm>
            <a:off x="281354" y="750334"/>
            <a:ext cx="6752492" cy="830997"/>
          </a:xfrm>
          <a:prstGeom prst="rect">
            <a:avLst/>
          </a:prstGeom>
          <a:noFill/>
        </p:spPr>
        <p:txBody>
          <a:bodyPr wrap="square" rtlCol="0">
            <a:spAutoFit/>
          </a:bodyPr>
          <a:lstStyle/>
          <a:p>
            <a:pPr algn="ctr"/>
            <a:r>
              <a:rPr lang="de-DE" sz="4800" b="1" dirty="0" err="1" smtClean="0">
                <a:solidFill>
                  <a:schemeClr val="accent5">
                    <a:lumMod val="50000"/>
                  </a:schemeClr>
                </a:solidFill>
              </a:rPr>
              <a:t>Firmvorbereitung</a:t>
            </a:r>
            <a:endParaRPr lang="de-DE" b="1" dirty="0">
              <a:solidFill>
                <a:schemeClr val="accent5">
                  <a:lumMod val="50000"/>
                </a:schemeClr>
              </a:solidFill>
            </a:endParaRPr>
          </a:p>
        </p:txBody>
      </p:sp>
      <p:sp>
        <p:nvSpPr>
          <p:cNvPr id="9" name="Textfeld 8"/>
          <p:cNvSpPr txBox="1"/>
          <p:nvPr/>
        </p:nvSpPr>
        <p:spPr>
          <a:xfrm>
            <a:off x="242165" y="1573378"/>
            <a:ext cx="6752492" cy="1569660"/>
          </a:xfrm>
          <a:prstGeom prst="rect">
            <a:avLst/>
          </a:prstGeom>
          <a:noFill/>
        </p:spPr>
        <p:txBody>
          <a:bodyPr wrap="square" rtlCol="0">
            <a:spAutoFit/>
          </a:bodyPr>
          <a:lstStyle/>
          <a:p>
            <a:pPr algn="ctr"/>
            <a:r>
              <a:rPr lang="de-DE" sz="4800" b="1" dirty="0" smtClean="0">
                <a:solidFill>
                  <a:schemeClr val="accent5">
                    <a:lumMod val="50000"/>
                  </a:schemeClr>
                </a:solidFill>
              </a:rPr>
              <a:t>Pfarreiengemeinschaft Markt Rettenbach</a:t>
            </a:r>
            <a:endParaRPr lang="de-DE" b="1" dirty="0">
              <a:solidFill>
                <a:schemeClr val="accent5">
                  <a:lumMod val="50000"/>
                </a:schemeClr>
              </a:solidFill>
            </a:endParaRPr>
          </a:p>
        </p:txBody>
      </p:sp>
      <p:sp>
        <p:nvSpPr>
          <p:cNvPr id="10" name="Textfeld 9"/>
          <p:cNvSpPr txBox="1"/>
          <p:nvPr/>
        </p:nvSpPr>
        <p:spPr>
          <a:xfrm>
            <a:off x="368775" y="3226526"/>
            <a:ext cx="6414868" cy="1569660"/>
          </a:xfrm>
          <a:prstGeom prst="rect">
            <a:avLst/>
          </a:prstGeom>
          <a:noFill/>
        </p:spPr>
        <p:txBody>
          <a:bodyPr wrap="square" rtlCol="0">
            <a:spAutoFit/>
          </a:bodyPr>
          <a:lstStyle/>
          <a:p>
            <a:pPr algn="ctr"/>
            <a:r>
              <a:rPr lang="de-DE" sz="3200" dirty="0" smtClean="0">
                <a:solidFill>
                  <a:schemeClr val="accent5">
                    <a:lumMod val="50000"/>
                  </a:schemeClr>
                </a:solidFill>
              </a:rPr>
              <a:t>Willkommen zum Informationsabend</a:t>
            </a:r>
          </a:p>
          <a:p>
            <a:pPr algn="ctr"/>
            <a:r>
              <a:rPr lang="de-DE" sz="3200" dirty="0" smtClean="0">
                <a:solidFill>
                  <a:schemeClr val="accent5">
                    <a:lumMod val="50000"/>
                  </a:schemeClr>
                </a:solidFill>
              </a:rPr>
              <a:t>Saal Adler</a:t>
            </a:r>
          </a:p>
          <a:p>
            <a:pPr algn="ctr"/>
            <a:r>
              <a:rPr lang="de-DE" sz="3200" dirty="0" smtClean="0">
                <a:solidFill>
                  <a:schemeClr val="accent5">
                    <a:lumMod val="50000"/>
                  </a:schemeClr>
                </a:solidFill>
              </a:rPr>
              <a:t>4. Oktober 2023</a:t>
            </a:r>
          </a:p>
        </p:txBody>
      </p:sp>
      <p:pic>
        <p:nvPicPr>
          <p:cNvPr id="5" name="Grafik 4"/>
          <p:cNvPicPr>
            <a:picLocks noChangeAspect="1"/>
          </p:cNvPicPr>
          <p:nvPr/>
        </p:nvPicPr>
        <p:blipFill>
          <a:blip r:embed="rId2" cstate="print"/>
          <a:stretch>
            <a:fillRect/>
          </a:stretch>
        </p:blipFill>
        <p:spPr>
          <a:xfrm>
            <a:off x="7200101" y="179960"/>
            <a:ext cx="4742303" cy="6505847"/>
          </a:xfrm>
          <a:prstGeom prst="rect">
            <a:avLst/>
          </a:prstGeom>
        </p:spPr>
      </p:pic>
      <p:sp>
        <p:nvSpPr>
          <p:cNvPr id="6" name="Textfeld 5"/>
          <p:cNvSpPr txBox="1"/>
          <p:nvPr/>
        </p:nvSpPr>
        <p:spPr>
          <a:xfrm>
            <a:off x="429735" y="4659086"/>
            <a:ext cx="6414868" cy="1938992"/>
          </a:xfrm>
          <a:prstGeom prst="rect">
            <a:avLst/>
          </a:prstGeom>
          <a:noFill/>
        </p:spPr>
        <p:txBody>
          <a:bodyPr wrap="square" rtlCol="0">
            <a:spAutoFit/>
          </a:bodyPr>
          <a:lstStyle/>
          <a:p>
            <a:pPr algn="ctr"/>
            <a:endParaRPr lang="de-DE" sz="2400" b="1" dirty="0" smtClean="0">
              <a:solidFill>
                <a:schemeClr val="accent5">
                  <a:lumMod val="50000"/>
                </a:schemeClr>
              </a:solidFill>
            </a:endParaRPr>
          </a:p>
          <a:p>
            <a:pPr algn="ctr"/>
            <a:r>
              <a:rPr lang="de-DE" sz="2400" b="1" u="sng" dirty="0" smtClean="0">
                <a:solidFill>
                  <a:schemeClr val="accent5">
                    <a:lumMod val="50000"/>
                  </a:schemeClr>
                </a:solidFill>
              </a:rPr>
              <a:t>Selbstbedienung </a:t>
            </a:r>
          </a:p>
          <a:p>
            <a:pPr algn="ctr"/>
            <a:r>
              <a:rPr lang="de-DE" sz="2400" b="1" dirty="0" smtClean="0">
                <a:solidFill>
                  <a:schemeClr val="accent5">
                    <a:lumMod val="50000"/>
                  </a:schemeClr>
                </a:solidFill>
              </a:rPr>
              <a:t>2,50 Alkoholfrei</a:t>
            </a:r>
          </a:p>
          <a:p>
            <a:pPr algn="ctr"/>
            <a:r>
              <a:rPr lang="de-DE" sz="2400" b="1" dirty="0" smtClean="0">
                <a:solidFill>
                  <a:schemeClr val="accent5">
                    <a:lumMod val="50000"/>
                  </a:schemeClr>
                </a:solidFill>
              </a:rPr>
              <a:t>3,50 Bier</a:t>
            </a:r>
          </a:p>
          <a:p>
            <a:pPr algn="ctr"/>
            <a:r>
              <a:rPr lang="de-DE" sz="2400" b="1" dirty="0" smtClean="0">
                <a:solidFill>
                  <a:schemeClr val="accent5">
                    <a:lumMod val="50000"/>
                  </a:schemeClr>
                </a:solidFill>
              </a:rPr>
              <a:t>Geld ins Körbchen</a:t>
            </a:r>
            <a:endParaRPr lang="de-DE" sz="2400" b="1" dirty="0" smtClean="0">
              <a:solidFill>
                <a:schemeClr val="accent5">
                  <a:lumMod val="50000"/>
                </a:schemeClr>
              </a:solidFill>
            </a:endParaRPr>
          </a:p>
        </p:txBody>
      </p:sp>
    </p:spTree>
    <p:extLst>
      <p:ext uri="{BB962C8B-B14F-4D97-AF65-F5344CB8AC3E}">
        <p14:creationId xmlns:p14="http://schemas.microsoft.com/office/powerpoint/2010/main" xmlns="" val="1628315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1032391" y="7937"/>
            <a:ext cx="10266554" cy="6858594"/>
          </a:xfrm>
          <a:prstGeom prst="rect">
            <a:avLst/>
          </a:prstGeom>
        </p:spPr>
      </p:pic>
      <p:sp useBgFill="1">
        <p:nvSpPr>
          <p:cNvPr id="2" name="Textfeld 1"/>
          <p:cNvSpPr txBox="1"/>
          <p:nvPr/>
        </p:nvSpPr>
        <p:spPr>
          <a:xfrm>
            <a:off x="812911" y="467190"/>
            <a:ext cx="10705514" cy="5940088"/>
          </a:xfrm>
          <a:prstGeom prst="rect">
            <a:avLst/>
          </a:prstGeom>
          <a:ln>
            <a:solidFill>
              <a:schemeClr val="tx1"/>
            </a:solidFill>
          </a:ln>
          <a:effectLst>
            <a:glow rad="101600">
              <a:schemeClr val="accent5">
                <a:satMod val="175000"/>
                <a:alpha val="40000"/>
              </a:schemeClr>
            </a:glow>
            <a:outerShdw blurRad="50800" dist="38100" dir="18900000" algn="bl" rotWithShape="0">
              <a:prstClr val="black">
                <a:alpha val="40000"/>
              </a:prstClr>
            </a:outerShdw>
          </a:effectLst>
        </p:spPr>
        <p:txBody>
          <a:bodyPr wrap="square" rtlCol="0">
            <a:spAutoFit/>
          </a:bodyPr>
          <a:lstStyle/>
          <a:p>
            <a:r>
              <a:rPr lang="de-DE" sz="4000" b="1" dirty="0" smtClean="0">
                <a:solidFill>
                  <a:schemeClr val="accent5">
                    <a:lumMod val="50000"/>
                  </a:schemeClr>
                </a:solidFill>
              </a:rPr>
              <a:t>Leitgedanken zur </a:t>
            </a:r>
            <a:r>
              <a:rPr lang="de-DE" sz="4000" b="1" dirty="0" err="1" smtClean="0">
                <a:solidFill>
                  <a:schemeClr val="accent5">
                    <a:lumMod val="50000"/>
                  </a:schemeClr>
                </a:solidFill>
              </a:rPr>
              <a:t>Firmvorbereitung</a:t>
            </a:r>
            <a:r>
              <a:rPr lang="de-DE" sz="4000" b="1" dirty="0" smtClean="0">
                <a:solidFill>
                  <a:schemeClr val="accent5">
                    <a:lumMod val="50000"/>
                  </a:schemeClr>
                </a:solidFill>
              </a:rPr>
              <a:t>:</a:t>
            </a:r>
          </a:p>
          <a:p>
            <a:endParaRPr lang="de-DE" sz="2400" dirty="0" smtClean="0">
              <a:solidFill>
                <a:schemeClr val="accent5">
                  <a:lumMod val="50000"/>
                </a:schemeClr>
              </a:solidFill>
            </a:endParaRPr>
          </a:p>
          <a:p>
            <a:endParaRPr lang="de-DE" sz="3200" dirty="0" smtClean="0">
              <a:solidFill>
                <a:schemeClr val="accent5">
                  <a:lumMod val="50000"/>
                </a:schemeClr>
              </a:solidFill>
            </a:endParaRPr>
          </a:p>
          <a:p>
            <a:endParaRPr lang="de-DE" sz="3200" dirty="0" smtClean="0">
              <a:solidFill>
                <a:schemeClr val="accent5">
                  <a:lumMod val="50000"/>
                </a:schemeClr>
              </a:solidFill>
            </a:endParaRPr>
          </a:p>
          <a:p>
            <a:endParaRPr lang="de-DE" sz="3200" dirty="0">
              <a:solidFill>
                <a:schemeClr val="accent5">
                  <a:lumMod val="50000"/>
                </a:schemeClr>
              </a:solidFill>
            </a:endParaRPr>
          </a:p>
          <a:p>
            <a:endParaRPr lang="de-DE" sz="3200" dirty="0" smtClean="0">
              <a:solidFill>
                <a:schemeClr val="accent5">
                  <a:lumMod val="50000"/>
                </a:schemeClr>
              </a:solidFill>
            </a:endParaRPr>
          </a:p>
          <a:p>
            <a:pPr marL="514350" indent="-514350">
              <a:buFont typeface="+mj-lt"/>
              <a:buAutoNum type="arabicPeriod" startAt="4"/>
            </a:pPr>
            <a:r>
              <a:rPr lang="de-DE" sz="3200" dirty="0" smtClean="0">
                <a:solidFill>
                  <a:schemeClr val="accent5">
                    <a:lumMod val="50000"/>
                  </a:schemeClr>
                </a:solidFill>
              </a:rPr>
              <a:t>Papst Franziskus 2019:</a:t>
            </a:r>
          </a:p>
          <a:p>
            <a:endParaRPr lang="de-DE" sz="3200" dirty="0" smtClean="0">
              <a:solidFill>
                <a:schemeClr val="accent5">
                  <a:lumMod val="50000"/>
                </a:schemeClr>
              </a:solidFill>
            </a:endParaRPr>
          </a:p>
          <a:p>
            <a:r>
              <a:rPr lang="de-DE" sz="3200" dirty="0" smtClean="0">
                <a:solidFill>
                  <a:schemeClr val="accent5">
                    <a:lumMod val="50000"/>
                  </a:schemeClr>
                </a:solidFill>
              </a:rPr>
              <a:t>„Die Evangelisierung führt uns dazu, die Freude am Evangelium wiederzugewinnen, die Freude, Christen zu sein.“</a:t>
            </a:r>
          </a:p>
          <a:p>
            <a:endParaRPr lang="de-DE" sz="3200" dirty="0" smtClean="0">
              <a:solidFill>
                <a:schemeClr val="accent5">
                  <a:lumMod val="50000"/>
                </a:schemeClr>
              </a:solidFill>
            </a:endParaRPr>
          </a:p>
          <a:p>
            <a:pPr algn="r"/>
            <a:r>
              <a:rPr lang="de-DE" sz="2400" dirty="0" smtClean="0">
                <a:solidFill>
                  <a:schemeClr val="accent5">
                    <a:lumMod val="50000"/>
                  </a:schemeClr>
                </a:solidFill>
              </a:rPr>
              <a:t>(Brief an das „pilgernde Gottesvolk in Deutschland“ vom 29.06.2019)</a:t>
            </a:r>
            <a:endParaRPr lang="de-DE" sz="2400" dirty="0">
              <a:solidFill>
                <a:schemeClr val="accent5">
                  <a:lumMod val="50000"/>
                </a:schemeClr>
              </a:solidFill>
            </a:endParaRPr>
          </a:p>
        </p:txBody>
      </p:sp>
      <p:sp>
        <p:nvSpPr>
          <p:cNvPr id="4" name="AutoShape 2" descr="Nach Fieber-Erkrankung: Papst Franziskus soll Pfingstmesse leit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 name="Grafik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32181" y="1336536"/>
            <a:ext cx="2466975" cy="1847850"/>
          </a:xfrm>
          <a:prstGeom prst="rect">
            <a:avLst/>
          </a:prstGeom>
        </p:spPr>
      </p:pic>
    </p:spTree>
    <p:extLst>
      <p:ext uri="{BB962C8B-B14F-4D97-AF65-F5344CB8AC3E}">
        <p14:creationId xmlns:p14="http://schemas.microsoft.com/office/powerpoint/2010/main" xmlns="" val="425291178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
                                            <p:txEl>
                                              <p:pRg st="6" end="6"/>
                                            </p:txEl>
                                          </p:spTgt>
                                        </p:tgtEl>
                                        <p:attrNameLst>
                                          <p:attrName>style.visibility</p:attrName>
                                        </p:attrNameLst>
                                      </p:cBhvr>
                                      <p:to>
                                        <p:strVal val="visible"/>
                                      </p:to>
                                    </p:set>
                                    <p:anim calcmode="lin" valueType="num">
                                      <p:cBhvr additive="base">
                                        <p:cTn id="14"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
                                            <p:txEl>
                                              <p:pRg st="8" end="8"/>
                                            </p:txEl>
                                          </p:spTgt>
                                        </p:tgtEl>
                                        <p:attrNameLst>
                                          <p:attrName>style.visibility</p:attrName>
                                        </p:attrNameLst>
                                      </p:cBhvr>
                                      <p:to>
                                        <p:strVal val="visible"/>
                                      </p:to>
                                    </p:set>
                                    <p:anim calcmode="lin" valueType="num">
                                      <p:cBhvr additive="base">
                                        <p:cTn id="20"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2">
                                            <p:txEl>
                                              <p:pRg st="8" end="8"/>
                                            </p:txEl>
                                          </p:spTgt>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
                                            <p:txEl>
                                              <p:pRg st="10" end="10"/>
                                            </p:txEl>
                                          </p:spTgt>
                                        </p:tgtEl>
                                        <p:attrNameLst>
                                          <p:attrName>style.visibility</p:attrName>
                                        </p:attrNameLst>
                                      </p:cBhvr>
                                      <p:to>
                                        <p:strVal val="visible"/>
                                      </p:to>
                                    </p:set>
                                    <p:anim calcmode="lin" valueType="num">
                                      <p:cBhvr additive="base">
                                        <p:cTn id="24"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64192" y="0"/>
            <a:ext cx="10263617" cy="6858000"/>
          </a:xfrm>
          <a:prstGeom prst="rect">
            <a:avLst/>
          </a:prstGeom>
        </p:spPr>
      </p:pic>
    </p:spTree>
    <p:extLst>
      <p:ext uri="{BB962C8B-B14F-4D97-AF65-F5344CB8AC3E}">
        <p14:creationId xmlns:p14="http://schemas.microsoft.com/office/powerpoint/2010/main" xmlns="" val="188046528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13578"/>
            <a:ext cx="12192000" cy="5630843"/>
          </a:xfrm>
          <a:prstGeom prst="rect">
            <a:avLst/>
          </a:prstGeom>
        </p:spPr>
      </p:pic>
    </p:spTree>
    <p:extLst>
      <p:ext uri="{BB962C8B-B14F-4D97-AF65-F5344CB8AC3E}">
        <p14:creationId xmlns:p14="http://schemas.microsoft.com/office/powerpoint/2010/main" xmlns="" val="159400668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13578"/>
            <a:ext cx="12192000" cy="5630843"/>
          </a:xfrm>
          <a:prstGeom prst="rect">
            <a:avLst/>
          </a:prstGeom>
        </p:spPr>
      </p:pic>
      <p:sp useBgFill="1">
        <p:nvSpPr>
          <p:cNvPr id="3" name="Textfeld 2"/>
          <p:cNvSpPr txBox="1"/>
          <p:nvPr/>
        </p:nvSpPr>
        <p:spPr>
          <a:xfrm>
            <a:off x="812912" y="429786"/>
            <a:ext cx="10705514" cy="6001643"/>
          </a:xfrm>
          <a:prstGeom prst="rect">
            <a:avLst/>
          </a:prstGeom>
          <a:ln>
            <a:solidFill>
              <a:schemeClr val="tx1"/>
            </a:solidFill>
          </a:ln>
          <a:effectLst>
            <a:glow rad="101600">
              <a:schemeClr val="accent5">
                <a:satMod val="175000"/>
                <a:alpha val="40000"/>
              </a:schemeClr>
            </a:glow>
            <a:outerShdw blurRad="50800" dist="38100" dir="18900000" algn="bl" rotWithShape="0">
              <a:prstClr val="black">
                <a:alpha val="40000"/>
              </a:prstClr>
            </a:outerShdw>
          </a:effectLst>
        </p:spPr>
        <p:txBody>
          <a:bodyPr wrap="square" rtlCol="0">
            <a:spAutoFit/>
          </a:bodyPr>
          <a:lstStyle/>
          <a:p>
            <a:r>
              <a:rPr lang="de-DE" sz="4000" b="1" dirty="0" smtClean="0">
                <a:solidFill>
                  <a:schemeClr val="accent5">
                    <a:lumMod val="50000"/>
                  </a:schemeClr>
                </a:solidFill>
              </a:rPr>
              <a:t>Was benötigst du für die </a:t>
            </a:r>
            <a:r>
              <a:rPr lang="de-DE" sz="4000" b="1" dirty="0" err="1" smtClean="0">
                <a:solidFill>
                  <a:schemeClr val="accent5">
                    <a:lumMod val="50000"/>
                  </a:schemeClr>
                </a:solidFill>
              </a:rPr>
              <a:t>Firmvorbereitung</a:t>
            </a:r>
            <a:r>
              <a:rPr lang="de-DE" sz="4000" b="1" dirty="0" smtClean="0">
                <a:solidFill>
                  <a:schemeClr val="accent5">
                    <a:lumMod val="50000"/>
                  </a:schemeClr>
                </a:solidFill>
              </a:rPr>
              <a:t>?</a:t>
            </a:r>
          </a:p>
          <a:p>
            <a:endParaRPr lang="de-DE" sz="2400" dirty="0" smtClean="0">
              <a:solidFill>
                <a:schemeClr val="accent5">
                  <a:lumMod val="50000"/>
                </a:schemeClr>
              </a:solidFill>
            </a:endParaRPr>
          </a:p>
          <a:p>
            <a:pPr marL="914400" indent="-914400">
              <a:buAutoNum type="arabicPeriod"/>
            </a:pPr>
            <a:r>
              <a:rPr lang="de-DE" sz="3200" dirty="0" smtClean="0">
                <a:solidFill>
                  <a:schemeClr val="accent5">
                    <a:lumMod val="50000"/>
                  </a:schemeClr>
                </a:solidFill>
              </a:rPr>
              <a:t>Für die Gruppenstunden: Schulmäppchen mit Inhalt (Stifte, Schere, Kleber …)</a:t>
            </a:r>
          </a:p>
          <a:p>
            <a:pPr marL="914400" indent="-914400">
              <a:buAutoNum type="arabicPeriod"/>
            </a:pPr>
            <a:r>
              <a:rPr lang="de-DE" sz="3200" dirty="0" smtClean="0">
                <a:solidFill>
                  <a:schemeClr val="accent5">
                    <a:lumMod val="50000"/>
                  </a:schemeClr>
                </a:solidFill>
              </a:rPr>
              <a:t>Und was du von uns bekommst: </a:t>
            </a:r>
            <a:br>
              <a:rPr lang="de-DE" sz="3200" dirty="0" smtClean="0">
                <a:solidFill>
                  <a:schemeClr val="accent5">
                    <a:lumMod val="50000"/>
                  </a:schemeClr>
                </a:solidFill>
              </a:rPr>
            </a:br>
            <a:r>
              <a:rPr lang="de-DE" sz="3200" dirty="0" smtClean="0">
                <a:solidFill>
                  <a:schemeClr val="accent5">
                    <a:lumMod val="50000"/>
                  </a:schemeClr>
                </a:solidFill>
              </a:rPr>
              <a:t>die Stofftüte mit Inhalt</a:t>
            </a:r>
          </a:p>
          <a:p>
            <a:pPr marL="914400" indent="-914400">
              <a:buAutoNum type="arabicPeriod"/>
            </a:pPr>
            <a:endParaRPr lang="de-DE" sz="3200" dirty="0" smtClean="0">
              <a:solidFill>
                <a:schemeClr val="accent5">
                  <a:lumMod val="50000"/>
                </a:schemeClr>
              </a:solidFill>
            </a:endParaRPr>
          </a:p>
          <a:p>
            <a:pPr marL="914400" indent="-914400">
              <a:buAutoNum type="arabicPeriod"/>
            </a:pPr>
            <a:r>
              <a:rPr lang="de-DE" sz="3200" dirty="0" smtClean="0">
                <a:solidFill>
                  <a:schemeClr val="accent5">
                    <a:lumMod val="50000"/>
                  </a:schemeClr>
                </a:solidFill>
              </a:rPr>
              <a:t>Bitte immer dabei haben!</a:t>
            </a:r>
          </a:p>
          <a:p>
            <a:pPr marL="914400" indent="-914400">
              <a:buAutoNum type="arabicPeriod"/>
            </a:pPr>
            <a:endParaRPr lang="de-DE" sz="3200" dirty="0">
              <a:solidFill>
                <a:schemeClr val="accent5">
                  <a:lumMod val="50000"/>
                </a:schemeClr>
              </a:solidFill>
            </a:endParaRPr>
          </a:p>
          <a:p>
            <a:pPr marL="914400" indent="-914400">
              <a:buAutoNum type="arabicPeriod"/>
            </a:pPr>
            <a:endParaRPr lang="de-DE" sz="3200" dirty="0" smtClean="0">
              <a:solidFill>
                <a:schemeClr val="accent5">
                  <a:lumMod val="50000"/>
                </a:schemeClr>
              </a:solidFill>
            </a:endParaRPr>
          </a:p>
          <a:p>
            <a:pPr marL="914400" indent="-914400">
              <a:buAutoNum type="arabicPeriod"/>
            </a:pPr>
            <a:endParaRPr lang="de-DE" sz="3200" dirty="0">
              <a:solidFill>
                <a:schemeClr val="accent5">
                  <a:lumMod val="50000"/>
                </a:schemeClr>
              </a:solidFill>
            </a:endParaRPr>
          </a:p>
          <a:p>
            <a:pPr marL="914400" indent="-914400">
              <a:buAutoNum type="arabicPeriod"/>
            </a:pPr>
            <a:endParaRPr lang="de-DE" sz="3200" dirty="0">
              <a:solidFill>
                <a:schemeClr val="accent5">
                  <a:lumMod val="50000"/>
                </a:schemeClr>
              </a:solidFill>
            </a:endParaRPr>
          </a:p>
        </p:txBody>
      </p:sp>
      <p:pic>
        <p:nvPicPr>
          <p:cNvPr id="2" name="Grafik 1"/>
          <p:cNvPicPr>
            <a:picLocks noChangeAspect="1"/>
          </p:cNvPicPr>
          <p:nvPr/>
        </p:nvPicPr>
        <p:blipFill>
          <a:blip r:embed="rId3"/>
          <a:stretch>
            <a:fillRect/>
          </a:stretch>
        </p:blipFill>
        <p:spPr>
          <a:xfrm>
            <a:off x="7319787" y="1999088"/>
            <a:ext cx="3171825" cy="4429125"/>
          </a:xfrm>
          <a:prstGeom prst="rect">
            <a:avLst/>
          </a:prstGeom>
        </p:spPr>
      </p:pic>
    </p:spTree>
    <p:extLst>
      <p:ext uri="{BB962C8B-B14F-4D97-AF65-F5344CB8AC3E}">
        <p14:creationId xmlns:p14="http://schemas.microsoft.com/office/powerpoint/2010/main" xmlns="" val="428341493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13578"/>
            <a:ext cx="12192000" cy="5630843"/>
          </a:xfrm>
          <a:prstGeom prst="rect">
            <a:avLst/>
          </a:prstGeom>
        </p:spPr>
      </p:pic>
      <p:sp useBgFill="1">
        <p:nvSpPr>
          <p:cNvPr id="3" name="Textfeld 2"/>
          <p:cNvSpPr txBox="1"/>
          <p:nvPr/>
        </p:nvSpPr>
        <p:spPr>
          <a:xfrm>
            <a:off x="812912" y="429786"/>
            <a:ext cx="10705514" cy="6001643"/>
          </a:xfrm>
          <a:prstGeom prst="rect">
            <a:avLst/>
          </a:prstGeom>
          <a:ln>
            <a:solidFill>
              <a:schemeClr val="tx1"/>
            </a:solidFill>
          </a:ln>
          <a:effectLst>
            <a:glow rad="101600">
              <a:schemeClr val="accent5">
                <a:satMod val="175000"/>
                <a:alpha val="40000"/>
              </a:schemeClr>
            </a:glow>
            <a:outerShdw blurRad="50800" dist="38100" dir="18900000" algn="bl" rotWithShape="0">
              <a:prstClr val="black">
                <a:alpha val="40000"/>
              </a:prstClr>
            </a:outerShdw>
          </a:effectLst>
        </p:spPr>
        <p:txBody>
          <a:bodyPr wrap="square" rtlCol="0">
            <a:spAutoFit/>
          </a:bodyPr>
          <a:lstStyle/>
          <a:p>
            <a:pPr marL="914400" indent="-914400">
              <a:buAutoNum type="arabicPeriod"/>
            </a:pPr>
            <a:endParaRPr lang="de-DE" sz="3200" dirty="0" smtClean="0">
              <a:solidFill>
                <a:schemeClr val="accent5">
                  <a:lumMod val="50000"/>
                </a:schemeClr>
              </a:solidFill>
            </a:endParaRPr>
          </a:p>
          <a:p>
            <a:pPr marL="914400" indent="-914400">
              <a:buAutoNum type="arabicPeriod"/>
            </a:pPr>
            <a:endParaRPr lang="de-DE" sz="3200" dirty="0">
              <a:solidFill>
                <a:schemeClr val="accent5">
                  <a:lumMod val="50000"/>
                </a:schemeClr>
              </a:solidFill>
            </a:endParaRPr>
          </a:p>
          <a:p>
            <a:pPr marL="914400" indent="-914400">
              <a:buAutoNum type="arabicPeriod"/>
            </a:pPr>
            <a:endParaRPr lang="de-DE" sz="3200" dirty="0" smtClean="0">
              <a:solidFill>
                <a:schemeClr val="accent5">
                  <a:lumMod val="50000"/>
                </a:schemeClr>
              </a:solidFill>
            </a:endParaRPr>
          </a:p>
          <a:p>
            <a:pPr marL="914400" indent="-914400">
              <a:buAutoNum type="arabicPeriod"/>
            </a:pPr>
            <a:endParaRPr lang="de-DE" sz="3200" dirty="0">
              <a:solidFill>
                <a:schemeClr val="accent5">
                  <a:lumMod val="50000"/>
                </a:schemeClr>
              </a:solidFill>
            </a:endParaRPr>
          </a:p>
          <a:p>
            <a:pPr marL="914400" indent="-914400">
              <a:buAutoNum type="arabicPeriod"/>
            </a:pPr>
            <a:endParaRPr lang="de-DE" sz="3200" dirty="0" smtClean="0">
              <a:solidFill>
                <a:schemeClr val="accent5">
                  <a:lumMod val="50000"/>
                </a:schemeClr>
              </a:solidFill>
            </a:endParaRPr>
          </a:p>
          <a:p>
            <a:pPr marL="914400" indent="-914400">
              <a:buAutoNum type="arabicPeriod"/>
            </a:pPr>
            <a:endParaRPr lang="de-DE" sz="3200" dirty="0">
              <a:solidFill>
                <a:schemeClr val="accent5">
                  <a:lumMod val="50000"/>
                </a:schemeClr>
              </a:solidFill>
            </a:endParaRPr>
          </a:p>
          <a:p>
            <a:pPr marL="914400" indent="-914400">
              <a:buAutoNum type="arabicPeriod"/>
            </a:pPr>
            <a:endParaRPr lang="de-DE" sz="3200" dirty="0" smtClean="0">
              <a:solidFill>
                <a:schemeClr val="accent5">
                  <a:lumMod val="50000"/>
                </a:schemeClr>
              </a:solidFill>
            </a:endParaRPr>
          </a:p>
          <a:p>
            <a:pPr marL="914400" indent="-914400">
              <a:buAutoNum type="arabicPeriod"/>
            </a:pPr>
            <a:endParaRPr lang="de-DE" sz="3200" dirty="0">
              <a:solidFill>
                <a:schemeClr val="accent5">
                  <a:lumMod val="50000"/>
                </a:schemeClr>
              </a:solidFill>
            </a:endParaRPr>
          </a:p>
          <a:p>
            <a:pPr marL="914400" indent="-914400">
              <a:buAutoNum type="arabicPeriod"/>
            </a:pPr>
            <a:endParaRPr lang="de-DE" sz="3200" dirty="0" smtClean="0">
              <a:solidFill>
                <a:schemeClr val="accent5">
                  <a:lumMod val="50000"/>
                </a:schemeClr>
              </a:solidFill>
            </a:endParaRPr>
          </a:p>
          <a:p>
            <a:pPr marL="914400" indent="-914400">
              <a:buAutoNum type="arabicPeriod"/>
            </a:pPr>
            <a:endParaRPr lang="de-DE" sz="3200" dirty="0" smtClean="0">
              <a:solidFill>
                <a:schemeClr val="accent5">
                  <a:lumMod val="50000"/>
                </a:schemeClr>
              </a:solidFill>
            </a:endParaRPr>
          </a:p>
          <a:p>
            <a:pPr algn="ctr"/>
            <a:r>
              <a:rPr lang="de-DE" sz="3200" dirty="0" smtClean="0">
                <a:solidFill>
                  <a:schemeClr val="accent5">
                    <a:lumMod val="50000"/>
                  </a:schemeClr>
                </a:solidFill>
              </a:rPr>
              <a:t>Mit der Bibel und dem </a:t>
            </a:r>
            <a:r>
              <a:rPr lang="de-DE" sz="3200" dirty="0" err="1" smtClean="0">
                <a:solidFill>
                  <a:schemeClr val="accent5">
                    <a:lumMod val="50000"/>
                  </a:schemeClr>
                </a:solidFill>
              </a:rPr>
              <a:t>Youcat</a:t>
            </a:r>
            <a:r>
              <a:rPr lang="de-DE" sz="3200" dirty="0" smtClean="0">
                <a:solidFill>
                  <a:schemeClr val="accent5">
                    <a:lumMod val="50000"/>
                  </a:schemeClr>
                </a:solidFill>
              </a:rPr>
              <a:t> </a:t>
            </a:r>
          </a:p>
          <a:p>
            <a:pPr algn="ctr"/>
            <a:r>
              <a:rPr lang="de-DE" sz="3200" dirty="0" smtClean="0">
                <a:solidFill>
                  <a:schemeClr val="accent5">
                    <a:lumMod val="50000"/>
                  </a:schemeClr>
                </a:solidFill>
              </a:rPr>
              <a:t>man viel Freude an der Firmung hat ….</a:t>
            </a:r>
            <a:endParaRPr lang="de-DE" sz="3200" dirty="0">
              <a:solidFill>
                <a:schemeClr val="accent5">
                  <a:lumMod val="50000"/>
                </a:schemeClr>
              </a:solidFill>
            </a:endParaRPr>
          </a:p>
        </p:txBody>
      </p:sp>
      <p:pic>
        <p:nvPicPr>
          <p:cNvPr id="2" name="Grafik 1"/>
          <p:cNvPicPr>
            <a:picLocks noChangeAspect="1"/>
          </p:cNvPicPr>
          <p:nvPr/>
        </p:nvPicPr>
        <p:blipFill>
          <a:blip r:embed="rId3"/>
          <a:stretch>
            <a:fillRect/>
          </a:stretch>
        </p:blipFill>
        <p:spPr>
          <a:xfrm>
            <a:off x="2805112" y="426570"/>
            <a:ext cx="6581775" cy="4800600"/>
          </a:xfrm>
          <a:prstGeom prst="rect">
            <a:avLst/>
          </a:prstGeom>
        </p:spPr>
      </p:pic>
    </p:spTree>
    <p:extLst>
      <p:ext uri="{BB962C8B-B14F-4D97-AF65-F5344CB8AC3E}">
        <p14:creationId xmlns:p14="http://schemas.microsoft.com/office/powerpoint/2010/main" xmlns="" val="102233226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13578"/>
            <a:ext cx="12192000" cy="5630843"/>
          </a:xfrm>
          <a:prstGeom prst="rect">
            <a:avLst/>
          </a:prstGeom>
        </p:spPr>
      </p:pic>
      <p:sp useBgFill="1">
        <p:nvSpPr>
          <p:cNvPr id="3" name="Textfeld 2"/>
          <p:cNvSpPr txBox="1"/>
          <p:nvPr/>
        </p:nvSpPr>
        <p:spPr>
          <a:xfrm>
            <a:off x="812912" y="429786"/>
            <a:ext cx="10705514" cy="6001643"/>
          </a:xfrm>
          <a:prstGeom prst="rect">
            <a:avLst/>
          </a:prstGeom>
          <a:ln>
            <a:solidFill>
              <a:schemeClr val="tx1"/>
            </a:solidFill>
          </a:ln>
          <a:effectLst>
            <a:glow rad="101600">
              <a:schemeClr val="accent5">
                <a:satMod val="175000"/>
                <a:alpha val="40000"/>
              </a:schemeClr>
            </a:glow>
            <a:outerShdw blurRad="50800" dist="38100" dir="18900000" algn="bl" rotWithShape="0">
              <a:prstClr val="black">
                <a:alpha val="40000"/>
              </a:prstClr>
            </a:outerShdw>
          </a:effectLst>
        </p:spPr>
        <p:txBody>
          <a:bodyPr wrap="square" rtlCol="0">
            <a:spAutoFit/>
          </a:bodyPr>
          <a:lstStyle/>
          <a:p>
            <a:r>
              <a:rPr lang="de-DE" sz="4000" b="1" dirty="0" smtClean="0">
                <a:solidFill>
                  <a:schemeClr val="accent5">
                    <a:lumMod val="50000"/>
                  </a:schemeClr>
                </a:solidFill>
              </a:rPr>
              <a:t>Gruppenstunden nach </a:t>
            </a:r>
            <a:r>
              <a:rPr lang="de-DE" sz="4000" b="1" dirty="0" err="1" smtClean="0">
                <a:solidFill>
                  <a:schemeClr val="accent5">
                    <a:lumMod val="50000"/>
                  </a:schemeClr>
                </a:solidFill>
              </a:rPr>
              <a:t>YouCat-Firmkurs</a:t>
            </a:r>
            <a:r>
              <a:rPr lang="de-DE" sz="4000" b="1" dirty="0" smtClean="0">
                <a:solidFill>
                  <a:schemeClr val="accent5">
                    <a:lumMod val="50000"/>
                  </a:schemeClr>
                </a:solidFill>
              </a:rPr>
              <a:t>:</a:t>
            </a:r>
          </a:p>
          <a:p>
            <a:endParaRPr lang="de-DE" sz="2400" dirty="0" smtClean="0">
              <a:solidFill>
                <a:schemeClr val="accent5">
                  <a:lumMod val="50000"/>
                </a:schemeClr>
              </a:solidFill>
            </a:endParaRPr>
          </a:p>
          <a:p>
            <a:pPr marL="914400" indent="-914400">
              <a:buAutoNum type="arabicPeriod"/>
            </a:pPr>
            <a:r>
              <a:rPr lang="de-DE" sz="3200" dirty="0" smtClean="0">
                <a:solidFill>
                  <a:schemeClr val="accent5">
                    <a:lumMod val="50000"/>
                  </a:schemeClr>
                </a:solidFill>
              </a:rPr>
              <a:t>Zum Einstieg (Oktober)</a:t>
            </a:r>
          </a:p>
          <a:p>
            <a:pPr marL="914400" indent="-914400">
              <a:buAutoNum type="arabicPeriod"/>
            </a:pPr>
            <a:r>
              <a:rPr lang="de-DE" sz="3200" dirty="0" smtClean="0">
                <a:solidFill>
                  <a:schemeClr val="accent5">
                    <a:lumMod val="50000"/>
                  </a:schemeClr>
                </a:solidFill>
              </a:rPr>
              <a:t>Was wir über Gott wissen können (November)</a:t>
            </a:r>
          </a:p>
          <a:p>
            <a:pPr marL="914400" indent="-914400">
              <a:buAutoNum type="arabicPeriod"/>
            </a:pPr>
            <a:r>
              <a:rPr lang="de-DE" sz="3200" dirty="0" smtClean="0">
                <a:solidFill>
                  <a:schemeClr val="accent5">
                    <a:lumMod val="50000"/>
                  </a:schemeClr>
                </a:solidFill>
              </a:rPr>
              <a:t>Jesus – mehr als ein Mensch (Dezember)</a:t>
            </a:r>
          </a:p>
          <a:p>
            <a:pPr marL="914400" indent="-914400">
              <a:buAutoNum type="arabicPeriod"/>
            </a:pPr>
            <a:r>
              <a:rPr lang="de-DE" sz="3200" dirty="0" smtClean="0">
                <a:solidFill>
                  <a:schemeClr val="accent5">
                    <a:lumMod val="50000"/>
                  </a:schemeClr>
                </a:solidFill>
              </a:rPr>
              <a:t>Die Geschichte von der Auferstehung (Januar)</a:t>
            </a:r>
          </a:p>
          <a:p>
            <a:pPr marL="914400" indent="-914400">
              <a:buAutoNum type="arabicPeriod"/>
            </a:pPr>
            <a:r>
              <a:rPr lang="de-DE" sz="3200" dirty="0" smtClean="0">
                <a:solidFill>
                  <a:schemeClr val="accent5">
                    <a:lumMod val="50000"/>
                  </a:schemeClr>
                </a:solidFill>
              </a:rPr>
              <a:t>Forschungsreise zum Heiligen Geist (Februar)</a:t>
            </a:r>
          </a:p>
          <a:p>
            <a:pPr marL="914400" indent="-914400">
              <a:buAutoNum type="arabicPeriod"/>
            </a:pPr>
            <a:r>
              <a:rPr lang="de-DE" sz="3200" dirty="0" smtClean="0">
                <a:solidFill>
                  <a:schemeClr val="accent5">
                    <a:lumMod val="50000"/>
                  </a:schemeClr>
                </a:solidFill>
              </a:rPr>
              <a:t>Kirche und Eucharistie (April)</a:t>
            </a:r>
          </a:p>
          <a:p>
            <a:pPr marL="914400" indent="-914400">
              <a:buAutoNum type="arabicPeriod"/>
            </a:pPr>
            <a:r>
              <a:rPr lang="de-DE" sz="3200" dirty="0" smtClean="0">
                <a:solidFill>
                  <a:schemeClr val="accent5">
                    <a:lumMod val="50000"/>
                  </a:schemeClr>
                </a:solidFill>
              </a:rPr>
              <a:t>Was passiert bei der Firmung? (Mai)</a:t>
            </a:r>
          </a:p>
          <a:p>
            <a:pPr marL="1828800" lvl="2" indent="-914400">
              <a:buFont typeface="Wingdings" panose="05000000000000000000" pitchFamily="2" charset="2"/>
              <a:buChar char="Ø"/>
            </a:pPr>
            <a:r>
              <a:rPr lang="de-DE" sz="3200" dirty="0" smtClean="0">
                <a:solidFill>
                  <a:schemeClr val="accent5">
                    <a:lumMod val="50000"/>
                  </a:schemeClr>
                </a:solidFill>
              </a:rPr>
              <a:t>Die Gruppenstunden werden von Eltern gehalten.</a:t>
            </a:r>
          </a:p>
          <a:p>
            <a:pPr marL="1828800" lvl="2" indent="-914400">
              <a:buFont typeface="Wingdings" panose="05000000000000000000" pitchFamily="2" charset="2"/>
              <a:buChar char="Ø"/>
            </a:pPr>
            <a:r>
              <a:rPr lang="de-DE" sz="3200" dirty="0" smtClean="0">
                <a:solidFill>
                  <a:schemeClr val="accent5">
                    <a:lumMod val="50000"/>
                  </a:schemeClr>
                </a:solidFill>
              </a:rPr>
              <a:t>Wir erläutern diese zuvor an einem gesonderten Abend: Mittwoch, 19. Oktober 2023</a:t>
            </a:r>
            <a:endParaRPr lang="de-DE" sz="3200" dirty="0">
              <a:solidFill>
                <a:schemeClr val="accent5">
                  <a:lumMod val="50000"/>
                </a:schemeClr>
              </a:solidFill>
            </a:endParaRPr>
          </a:p>
        </p:txBody>
      </p:sp>
    </p:spTree>
    <p:extLst>
      <p:ext uri="{BB962C8B-B14F-4D97-AF65-F5344CB8AC3E}">
        <p14:creationId xmlns:p14="http://schemas.microsoft.com/office/powerpoint/2010/main" xmlns="" val="170129476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13578"/>
            <a:ext cx="12192000" cy="5630843"/>
          </a:xfrm>
          <a:prstGeom prst="rect">
            <a:avLst/>
          </a:prstGeom>
        </p:spPr>
      </p:pic>
      <p:sp useBgFill="1">
        <p:nvSpPr>
          <p:cNvPr id="3" name="Textfeld 2"/>
          <p:cNvSpPr txBox="1"/>
          <p:nvPr/>
        </p:nvSpPr>
        <p:spPr>
          <a:xfrm>
            <a:off x="856652" y="274289"/>
            <a:ext cx="10705514" cy="6309420"/>
          </a:xfrm>
          <a:prstGeom prst="rect">
            <a:avLst/>
          </a:prstGeom>
          <a:ln>
            <a:solidFill>
              <a:schemeClr val="tx1"/>
            </a:solidFill>
          </a:ln>
          <a:effectLst>
            <a:glow rad="101600">
              <a:schemeClr val="accent5">
                <a:satMod val="175000"/>
                <a:alpha val="40000"/>
              </a:schemeClr>
            </a:glow>
            <a:outerShdw blurRad="50800" dist="38100" dir="18900000" algn="bl" rotWithShape="0">
              <a:prstClr val="black">
                <a:alpha val="40000"/>
              </a:prstClr>
            </a:outerShdw>
          </a:effectLst>
        </p:spPr>
        <p:txBody>
          <a:bodyPr wrap="square" rtlCol="0">
            <a:spAutoFit/>
          </a:bodyPr>
          <a:lstStyle/>
          <a:p>
            <a:r>
              <a:rPr lang="de-DE" sz="4000" b="1" dirty="0" smtClean="0">
                <a:solidFill>
                  <a:schemeClr val="accent5">
                    <a:lumMod val="50000"/>
                  </a:schemeClr>
                </a:solidFill>
              </a:rPr>
              <a:t>Weitere Aktionen in der Gruppe:</a:t>
            </a:r>
          </a:p>
          <a:p>
            <a:endParaRPr lang="de-DE" sz="2000" dirty="0" smtClean="0">
              <a:solidFill>
                <a:schemeClr val="accent5">
                  <a:lumMod val="50000"/>
                </a:schemeClr>
              </a:solidFill>
            </a:endParaRPr>
          </a:p>
          <a:p>
            <a:pPr marL="914400" indent="-914400">
              <a:buAutoNum type="arabicPeriod"/>
            </a:pPr>
            <a:r>
              <a:rPr lang="de-DE" sz="2800" dirty="0" smtClean="0">
                <a:solidFill>
                  <a:schemeClr val="accent5">
                    <a:lumMod val="50000"/>
                  </a:schemeClr>
                </a:solidFill>
              </a:rPr>
              <a:t>Soziales Projekt. Vorschläge:</a:t>
            </a:r>
          </a:p>
          <a:p>
            <a:pPr marL="1828800" lvl="2" indent="-914400">
              <a:buFont typeface="Wingdings" panose="05000000000000000000" pitchFamily="2" charset="2"/>
              <a:buChar char="Ø"/>
            </a:pPr>
            <a:r>
              <a:rPr lang="de-DE" sz="2400" dirty="0" smtClean="0">
                <a:solidFill>
                  <a:schemeClr val="accent5">
                    <a:lumMod val="50000"/>
                  </a:schemeClr>
                </a:solidFill>
              </a:rPr>
              <a:t>Müll sammeln mit den Pfadfinderinnen</a:t>
            </a:r>
          </a:p>
          <a:p>
            <a:pPr marL="1828800" lvl="2" indent="-914400">
              <a:buFont typeface="Wingdings" panose="05000000000000000000" pitchFamily="2" charset="2"/>
              <a:buChar char="Ø"/>
            </a:pPr>
            <a:r>
              <a:rPr lang="de-DE" sz="2400" dirty="0" smtClean="0">
                <a:solidFill>
                  <a:schemeClr val="accent5">
                    <a:lumMod val="50000"/>
                  </a:schemeClr>
                </a:solidFill>
              </a:rPr>
              <a:t>Mithilfe bei der Aktion Hoffnung</a:t>
            </a:r>
          </a:p>
          <a:p>
            <a:pPr marL="1828800" lvl="2" indent="-914400">
              <a:buFont typeface="Wingdings" panose="05000000000000000000" pitchFamily="2" charset="2"/>
              <a:buChar char="Ø"/>
            </a:pPr>
            <a:r>
              <a:rPr lang="de-DE" sz="2400" dirty="0" smtClean="0">
                <a:solidFill>
                  <a:schemeClr val="accent5">
                    <a:lumMod val="50000"/>
                  </a:schemeClr>
                </a:solidFill>
              </a:rPr>
              <a:t>Nachmittag im Kindergarten</a:t>
            </a:r>
          </a:p>
          <a:p>
            <a:pPr marL="1828800" lvl="2" indent="-914400">
              <a:buFont typeface="Wingdings" panose="05000000000000000000" pitchFamily="2" charset="2"/>
              <a:buChar char="Ø"/>
            </a:pPr>
            <a:r>
              <a:rPr lang="de-DE" sz="2400" dirty="0" smtClean="0">
                <a:solidFill>
                  <a:schemeClr val="accent5">
                    <a:lumMod val="50000"/>
                  </a:schemeClr>
                </a:solidFill>
              </a:rPr>
              <a:t>Besuch im Marienheim</a:t>
            </a:r>
          </a:p>
          <a:p>
            <a:pPr marL="1828800" lvl="2" indent="-914400">
              <a:buFont typeface="Wingdings" panose="05000000000000000000" pitchFamily="2" charset="2"/>
              <a:buChar char="Ø"/>
            </a:pPr>
            <a:r>
              <a:rPr lang="de-DE" sz="2400" dirty="0" smtClean="0">
                <a:solidFill>
                  <a:schemeClr val="accent5">
                    <a:lumMod val="50000"/>
                  </a:schemeClr>
                </a:solidFill>
              </a:rPr>
              <a:t>Kuchen backen und Kerzen gestalten für den </a:t>
            </a:r>
            <a:r>
              <a:rPr lang="de-DE" sz="2400" dirty="0" err="1" smtClean="0">
                <a:solidFill>
                  <a:schemeClr val="accent5">
                    <a:lumMod val="50000"/>
                  </a:schemeClr>
                </a:solidFill>
              </a:rPr>
              <a:t>Misereorverkauf</a:t>
            </a:r>
            <a:r>
              <a:rPr lang="de-DE" sz="2400" dirty="0" smtClean="0">
                <a:solidFill>
                  <a:schemeClr val="accent5">
                    <a:lumMod val="50000"/>
                  </a:schemeClr>
                </a:solidFill>
              </a:rPr>
              <a:t> am 5. Fastensonntag</a:t>
            </a:r>
          </a:p>
          <a:p>
            <a:pPr marL="1828800" lvl="2" indent="-914400">
              <a:buFont typeface="Wingdings" panose="05000000000000000000" pitchFamily="2" charset="2"/>
              <a:buChar char="Ø"/>
            </a:pPr>
            <a:r>
              <a:rPr lang="de-DE" sz="2400" dirty="0" smtClean="0">
                <a:solidFill>
                  <a:schemeClr val="accent5">
                    <a:lumMod val="50000"/>
                  </a:schemeClr>
                </a:solidFill>
              </a:rPr>
              <a:t>Eine-Welt-Laden</a:t>
            </a:r>
          </a:p>
          <a:p>
            <a:pPr marL="914400" indent="-914400">
              <a:buAutoNum type="arabicPeriod"/>
            </a:pPr>
            <a:r>
              <a:rPr lang="de-DE" sz="2800" dirty="0" smtClean="0">
                <a:solidFill>
                  <a:schemeClr val="accent5">
                    <a:lumMod val="50000"/>
                  </a:schemeClr>
                </a:solidFill>
              </a:rPr>
              <a:t>Kuchen- und Kerzenverkauf am 5. Fastensonntag für ein Projekt</a:t>
            </a:r>
          </a:p>
          <a:p>
            <a:pPr marL="914400" indent="-914400">
              <a:buAutoNum type="arabicPeriod"/>
            </a:pPr>
            <a:r>
              <a:rPr lang="de-DE" sz="2800" dirty="0" smtClean="0">
                <a:solidFill>
                  <a:schemeClr val="accent5">
                    <a:lumMod val="50000"/>
                  </a:schemeClr>
                </a:solidFill>
              </a:rPr>
              <a:t>Eine Wegstrecke auf dem Jakobs- oder </a:t>
            </a:r>
            <a:r>
              <a:rPr lang="de-DE" sz="2800" dirty="0" err="1" smtClean="0">
                <a:solidFill>
                  <a:schemeClr val="accent5">
                    <a:lumMod val="50000"/>
                  </a:schemeClr>
                </a:solidFill>
              </a:rPr>
              <a:t>Kreszentiaweg</a:t>
            </a:r>
            <a:r>
              <a:rPr lang="de-DE" sz="2800" dirty="0" smtClean="0">
                <a:solidFill>
                  <a:schemeClr val="accent5">
                    <a:lumMod val="50000"/>
                  </a:schemeClr>
                </a:solidFill>
              </a:rPr>
              <a:t> pilgern und dazu ein Plakat gestalten</a:t>
            </a:r>
          </a:p>
          <a:p>
            <a:endParaRPr lang="de-DE" sz="2000" dirty="0" smtClean="0">
              <a:solidFill>
                <a:schemeClr val="accent5">
                  <a:lumMod val="50000"/>
                </a:schemeClr>
              </a:solidFill>
            </a:endParaRPr>
          </a:p>
          <a:p>
            <a:pPr marL="914400" indent="-914400">
              <a:buFont typeface="Wingdings" panose="05000000000000000000" pitchFamily="2" charset="2"/>
              <a:buChar char="Ø"/>
            </a:pPr>
            <a:r>
              <a:rPr lang="de-DE" sz="3200" dirty="0" smtClean="0">
                <a:solidFill>
                  <a:schemeClr val="accent5">
                    <a:lumMod val="50000"/>
                  </a:schemeClr>
                </a:solidFill>
              </a:rPr>
              <a:t>Begleitung dieser Aktionen durch Eltern.</a:t>
            </a:r>
          </a:p>
        </p:txBody>
      </p:sp>
    </p:spTree>
    <p:extLst>
      <p:ext uri="{BB962C8B-B14F-4D97-AF65-F5344CB8AC3E}">
        <p14:creationId xmlns:p14="http://schemas.microsoft.com/office/powerpoint/2010/main" xmlns="" val="356647365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 calcmode="lin" valueType="num">
                                      <p:cBhvr additive="base">
                                        <p:cTn id="61" dur="5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13578"/>
            <a:ext cx="12192000" cy="5630843"/>
          </a:xfrm>
          <a:prstGeom prst="rect">
            <a:avLst/>
          </a:prstGeom>
        </p:spPr>
      </p:pic>
      <p:sp useBgFill="1">
        <p:nvSpPr>
          <p:cNvPr id="3" name="Textfeld 2"/>
          <p:cNvSpPr txBox="1"/>
          <p:nvPr/>
        </p:nvSpPr>
        <p:spPr>
          <a:xfrm>
            <a:off x="743243" y="1223336"/>
            <a:ext cx="10705514" cy="4154984"/>
          </a:xfrm>
          <a:prstGeom prst="rect">
            <a:avLst/>
          </a:prstGeom>
          <a:ln>
            <a:solidFill>
              <a:schemeClr val="tx1"/>
            </a:solidFill>
          </a:ln>
          <a:effectLst>
            <a:glow rad="101600">
              <a:schemeClr val="accent5">
                <a:satMod val="175000"/>
                <a:alpha val="40000"/>
              </a:schemeClr>
            </a:glow>
            <a:outerShdw blurRad="50800" dist="38100" dir="18900000" algn="bl" rotWithShape="0">
              <a:prstClr val="black">
                <a:alpha val="40000"/>
              </a:prstClr>
            </a:outerShdw>
          </a:effectLst>
        </p:spPr>
        <p:txBody>
          <a:bodyPr wrap="square" rtlCol="0">
            <a:spAutoFit/>
          </a:bodyPr>
          <a:lstStyle/>
          <a:p>
            <a:r>
              <a:rPr lang="de-DE" sz="4000" b="1" dirty="0" smtClean="0">
                <a:solidFill>
                  <a:schemeClr val="accent5">
                    <a:lumMod val="50000"/>
                  </a:schemeClr>
                </a:solidFill>
              </a:rPr>
              <a:t>Gemeinsame Aktionen für alle:</a:t>
            </a:r>
          </a:p>
          <a:p>
            <a:endParaRPr lang="de-DE" sz="2400" dirty="0" smtClean="0">
              <a:solidFill>
                <a:schemeClr val="accent5">
                  <a:lumMod val="50000"/>
                </a:schemeClr>
              </a:solidFill>
            </a:endParaRPr>
          </a:p>
          <a:p>
            <a:pPr marL="914400" indent="-914400">
              <a:buAutoNum type="arabicPeriod"/>
            </a:pPr>
            <a:r>
              <a:rPr lang="de-DE" sz="2800" dirty="0" smtClean="0">
                <a:solidFill>
                  <a:schemeClr val="accent5">
                    <a:lumMod val="50000"/>
                  </a:schemeClr>
                </a:solidFill>
              </a:rPr>
              <a:t>Besinnungstag am 9. März (Start: 9.00 Uhr; Ende ca. 16.00 Uhr); mit </a:t>
            </a:r>
            <a:r>
              <a:rPr lang="de-DE" sz="2800" dirty="0" err="1" smtClean="0">
                <a:solidFill>
                  <a:schemeClr val="accent5">
                    <a:lumMod val="50000"/>
                  </a:schemeClr>
                </a:solidFill>
              </a:rPr>
              <a:t>Firmbeichte</a:t>
            </a:r>
            <a:endParaRPr lang="de-DE" sz="2800" dirty="0" smtClean="0">
              <a:solidFill>
                <a:schemeClr val="accent5">
                  <a:lumMod val="50000"/>
                </a:schemeClr>
              </a:solidFill>
            </a:endParaRPr>
          </a:p>
          <a:p>
            <a:pPr marL="914400" indent="-914400">
              <a:buAutoNum type="arabicPeriod"/>
            </a:pPr>
            <a:r>
              <a:rPr lang="de-DE" sz="2800" dirty="0" smtClean="0">
                <a:solidFill>
                  <a:schemeClr val="accent5">
                    <a:lumMod val="50000"/>
                  </a:schemeClr>
                </a:solidFill>
              </a:rPr>
              <a:t>Fahrt nach Augsburg am 27. März in den Dom zur </a:t>
            </a:r>
            <a:r>
              <a:rPr lang="de-DE" sz="2800" dirty="0" err="1" smtClean="0">
                <a:solidFill>
                  <a:schemeClr val="accent5">
                    <a:lumMod val="50000"/>
                  </a:schemeClr>
                </a:solidFill>
              </a:rPr>
              <a:t>Chrisammesse</a:t>
            </a:r>
            <a:r>
              <a:rPr lang="de-DE" sz="2800" dirty="0" smtClean="0">
                <a:solidFill>
                  <a:schemeClr val="accent5">
                    <a:lumMod val="50000"/>
                  </a:schemeClr>
                </a:solidFill>
              </a:rPr>
              <a:t>; anschließend Besuch im Gebetshaus Augsburg</a:t>
            </a:r>
          </a:p>
          <a:p>
            <a:pPr marL="914400" indent="-914400">
              <a:buAutoNum type="arabicPeriod"/>
            </a:pPr>
            <a:r>
              <a:rPr lang="de-DE" sz="2800" dirty="0" smtClean="0">
                <a:solidFill>
                  <a:schemeClr val="accent5">
                    <a:lumMod val="50000"/>
                  </a:schemeClr>
                </a:solidFill>
              </a:rPr>
              <a:t>Freiwillig: Teilnahme am Pfingsttreffen in Kempten</a:t>
            </a:r>
          </a:p>
          <a:p>
            <a:endParaRPr lang="de-DE" sz="2800" dirty="0" smtClean="0">
              <a:solidFill>
                <a:schemeClr val="accent5">
                  <a:lumMod val="50000"/>
                </a:schemeClr>
              </a:solidFill>
            </a:endParaRPr>
          </a:p>
          <a:p>
            <a:pPr marL="914400" indent="-914400">
              <a:buFont typeface="Wingdings" panose="05000000000000000000" pitchFamily="2" charset="2"/>
              <a:buChar char="Ø"/>
            </a:pPr>
            <a:r>
              <a:rPr lang="de-DE" sz="3200" dirty="0" smtClean="0">
                <a:solidFill>
                  <a:schemeClr val="accent5">
                    <a:lumMod val="50000"/>
                  </a:schemeClr>
                </a:solidFill>
              </a:rPr>
              <a:t>Begleitung dieser Angebote durch das </a:t>
            </a:r>
            <a:r>
              <a:rPr lang="de-DE" sz="3200" dirty="0" err="1" smtClean="0">
                <a:solidFill>
                  <a:schemeClr val="accent5">
                    <a:lumMod val="50000"/>
                  </a:schemeClr>
                </a:solidFill>
              </a:rPr>
              <a:t>Firmteam</a:t>
            </a:r>
            <a:r>
              <a:rPr lang="de-DE" sz="3200" dirty="0" smtClean="0">
                <a:solidFill>
                  <a:schemeClr val="accent5">
                    <a:lumMod val="50000"/>
                  </a:schemeClr>
                </a:solidFill>
              </a:rPr>
              <a:t>.</a:t>
            </a:r>
          </a:p>
        </p:txBody>
      </p:sp>
    </p:spTree>
    <p:extLst>
      <p:ext uri="{BB962C8B-B14F-4D97-AF65-F5344CB8AC3E}">
        <p14:creationId xmlns:p14="http://schemas.microsoft.com/office/powerpoint/2010/main" xmlns="" val="253091096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13578"/>
            <a:ext cx="12192000" cy="5630843"/>
          </a:xfrm>
          <a:prstGeom prst="rect">
            <a:avLst/>
          </a:prstGeom>
        </p:spPr>
      </p:pic>
      <p:sp useBgFill="1">
        <p:nvSpPr>
          <p:cNvPr id="3" name="Textfeld 2"/>
          <p:cNvSpPr txBox="1"/>
          <p:nvPr/>
        </p:nvSpPr>
        <p:spPr>
          <a:xfrm>
            <a:off x="743243" y="1074508"/>
            <a:ext cx="10705514" cy="4708981"/>
          </a:xfrm>
          <a:prstGeom prst="rect">
            <a:avLst/>
          </a:prstGeom>
          <a:ln>
            <a:solidFill>
              <a:schemeClr val="tx1"/>
            </a:solidFill>
          </a:ln>
          <a:effectLst>
            <a:glow rad="101600">
              <a:schemeClr val="accent5">
                <a:satMod val="175000"/>
                <a:alpha val="40000"/>
              </a:schemeClr>
            </a:glow>
            <a:outerShdw blurRad="50800" dist="38100" dir="18900000" algn="bl" rotWithShape="0">
              <a:prstClr val="black">
                <a:alpha val="40000"/>
              </a:prstClr>
            </a:outerShdw>
          </a:effectLst>
        </p:spPr>
        <p:txBody>
          <a:bodyPr wrap="square" rtlCol="0">
            <a:spAutoFit/>
          </a:bodyPr>
          <a:lstStyle/>
          <a:p>
            <a:r>
              <a:rPr lang="de-DE" sz="4400" b="1" dirty="0" smtClean="0">
                <a:solidFill>
                  <a:schemeClr val="accent5">
                    <a:lumMod val="50000"/>
                  </a:schemeClr>
                </a:solidFill>
              </a:rPr>
              <a:t>Gottesdienste:</a:t>
            </a:r>
          </a:p>
          <a:p>
            <a:r>
              <a:rPr lang="de-DE" sz="3200" dirty="0" smtClean="0">
                <a:solidFill>
                  <a:schemeClr val="accent5">
                    <a:lumMod val="50000"/>
                  </a:schemeClr>
                </a:solidFill>
              </a:rPr>
              <a:t>Gottesdienste feiern ist </a:t>
            </a:r>
            <a:r>
              <a:rPr lang="de-DE" sz="3200" i="1" dirty="0" smtClean="0">
                <a:solidFill>
                  <a:schemeClr val="accent5">
                    <a:lumMod val="50000"/>
                  </a:schemeClr>
                </a:solidFill>
              </a:rPr>
              <a:t>das</a:t>
            </a:r>
            <a:r>
              <a:rPr lang="de-DE" sz="3200" dirty="0" smtClean="0">
                <a:solidFill>
                  <a:schemeClr val="accent5">
                    <a:lumMod val="50000"/>
                  </a:schemeClr>
                </a:solidFill>
              </a:rPr>
              <a:t> Kennzeichen von Kirche. Natürlich kann niemand dazu gezwungen werden. Wer aber zur Firmung möchte (und das ist ja freiwillig), sollte doch öfter einmal die heilige Messe in der eigenen Pfarrkirche mitfeiern.</a:t>
            </a:r>
          </a:p>
          <a:p>
            <a:r>
              <a:rPr lang="de-DE" sz="3200" dirty="0" smtClean="0">
                <a:solidFill>
                  <a:schemeClr val="accent5">
                    <a:lumMod val="50000"/>
                  </a:schemeClr>
                </a:solidFill>
              </a:rPr>
              <a:t>Schön wäre, am Sonntag nach einer Gruppenstunde den Gottesdienst in der eigenen Pfarrei mitzufeiern und etwas vom Erlebten einzubringen, z.B. kurzen Bericht, ein Gebet oder eine Fürbitte.</a:t>
            </a:r>
          </a:p>
        </p:txBody>
      </p:sp>
    </p:spTree>
    <p:extLst>
      <p:ext uri="{BB962C8B-B14F-4D97-AF65-F5344CB8AC3E}">
        <p14:creationId xmlns:p14="http://schemas.microsoft.com/office/powerpoint/2010/main" xmlns="" val="233424821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13578"/>
            <a:ext cx="12192000" cy="5630843"/>
          </a:xfrm>
          <a:prstGeom prst="rect">
            <a:avLst/>
          </a:prstGeom>
        </p:spPr>
      </p:pic>
      <p:sp useBgFill="1">
        <p:nvSpPr>
          <p:cNvPr id="3" name="Textfeld 2"/>
          <p:cNvSpPr txBox="1"/>
          <p:nvPr/>
        </p:nvSpPr>
        <p:spPr>
          <a:xfrm>
            <a:off x="1017563" y="920620"/>
            <a:ext cx="6129997" cy="5016758"/>
          </a:xfrm>
          <a:prstGeom prst="rect">
            <a:avLst/>
          </a:prstGeom>
          <a:ln>
            <a:solidFill>
              <a:schemeClr val="tx1"/>
            </a:solidFill>
          </a:ln>
          <a:effectLst>
            <a:glow rad="101600">
              <a:schemeClr val="accent5">
                <a:satMod val="175000"/>
                <a:alpha val="40000"/>
              </a:schemeClr>
            </a:glow>
            <a:outerShdw blurRad="50800" dist="38100" dir="18900000" algn="bl" rotWithShape="0">
              <a:prstClr val="black">
                <a:alpha val="40000"/>
              </a:prstClr>
            </a:outerShdw>
          </a:effectLst>
        </p:spPr>
        <p:txBody>
          <a:bodyPr wrap="square" rtlCol="0">
            <a:spAutoFit/>
          </a:bodyPr>
          <a:lstStyle/>
          <a:p>
            <a:r>
              <a:rPr lang="de-DE" sz="4000" b="1" dirty="0" smtClean="0">
                <a:solidFill>
                  <a:schemeClr val="accent5">
                    <a:lumMod val="50000"/>
                  </a:schemeClr>
                </a:solidFill>
              </a:rPr>
              <a:t>Gottesdienste:</a:t>
            </a:r>
          </a:p>
          <a:p>
            <a:r>
              <a:rPr lang="de-DE" sz="2800" b="1" dirty="0" err="1" smtClean="0">
                <a:solidFill>
                  <a:schemeClr val="accent5">
                    <a:lumMod val="50000"/>
                  </a:schemeClr>
                </a:solidFill>
              </a:rPr>
              <a:t>Firmcard</a:t>
            </a:r>
            <a:r>
              <a:rPr lang="de-DE" sz="2800" dirty="0" smtClean="0">
                <a:solidFill>
                  <a:schemeClr val="accent5">
                    <a:lumMod val="50000"/>
                  </a:schemeClr>
                </a:solidFill>
              </a:rPr>
              <a:t>: Den Gedanken des „Trainings“ oder „Marathons“ (</a:t>
            </a:r>
            <a:r>
              <a:rPr lang="de-DE" sz="2800" dirty="0" err="1" smtClean="0">
                <a:solidFill>
                  <a:schemeClr val="accent5">
                    <a:lumMod val="50000"/>
                  </a:schemeClr>
                </a:solidFill>
              </a:rPr>
              <a:t>YouCat-Firmkurs</a:t>
            </a:r>
            <a:r>
              <a:rPr lang="de-DE" sz="2800" dirty="0" smtClean="0">
                <a:solidFill>
                  <a:schemeClr val="accent5">
                    <a:lumMod val="50000"/>
                  </a:schemeClr>
                </a:solidFill>
              </a:rPr>
              <a:t>) verbunden mit dem „Siegespreis“ des Paulus greifen wir auf, indem alle eine „</a:t>
            </a:r>
            <a:r>
              <a:rPr lang="de-DE" sz="2800" dirty="0" err="1" smtClean="0">
                <a:solidFill>
                  <a:schemeClr val="accent5">
                    <a:lumMod val="50000"/>
                  </a:schemeClr>
                </a:solidFill>
              </a:rPr>
              <a:t>Firmcard</a:t>
            </a:r>
            <a:r>
              <a:rPr lang="de-DE" sz="2800" dirty="0" smtClean="0">
                <a:solidFill>
                  <a:schemeClr val="accent5">
                    <a:lumMod val="50000"/>
                  </a:schemeClr>
                </a:solidFill>
              </a:rPr>
              <a:t>“ bekommen. Diese wird beim Gottesdienstbesuch abgestempelt (gilt nicht für Start-, Firm- und Dankgottesdienst). Bei 10 Besuchen gibt es einen Preis (in Form eines kleinen Einkaufsgutscheins beim EDEKA).</a:t>
            </a:r>
          </a:p>
        </p:txBody>
      </p:sp>
      <p:pic>
        <p:nvPicPr>
          <p:cNvPr id="2" name="Grafik 1"/>
          <p:cNvPicPr>
            <a:picLocks noChangeAspect="1"/>
          </p:cNvPicPr>
          <p:nvPr/>
        </p:nvPicPr>
        <p:blipFill>
          <a:blip r:embed="rId3"/>
          <a:stretch>
            <a:fillRect/>
          </a:stretch>
        </p:blipFill>
        <p:spPr>
          <a:xfrm>
            <a:off x="7643659" y="920620"/>
            <a:ext cx="3571251" cy="5016758"/>
          </a:xfrm>
          <a:prstGeom prst="rect">
            <a:avLst/>
          </a:prstGeom>
        </p:spPr>
      </p:pic>
    </p:spTree>
    <p:extLst>
      <p:ext uri="{BB962C8B-B14F-4D97-AF65-F5344CB8AC3E}">
        <p14:creationId xmlns:p14="http://schemas.microsoft.com/office/powerpoint/2010/main" xmlns="" val="407546954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3334044" y="394692"/>
            <a:ext cx="6063176" cy="6555641"/>
          </a:xfrm>
          <a:prstGeom prst="rect">
            <a:avLst/>
          </a:prstGeom>
          <a:noFill/>
        </p:spPr>
        <p:txBody>
          <a:bodyPr wrap="square" rtlCol="0">
            <a:spAutoFit/>
          </a:bodyPr>
          <a:lstStyle/>
          <a:p>
            <a:r>
              <a:rPr lang="de-DE" sz="2400" b="1" dirty="0" smtClean="0">
                <a:solidFill>
                  <a:schemeClr val="accent5">
                    <a:lumMod val="50000"/>
                  </a:schemeClr>
                </a:solidFill>
              </a:rPr>
              <a:t>Atme in uns, Heiliger Geist</a:t>
            </a:r>
            <a:endParaRPr lang="de-DE" sz="2400" dirty="0">
              <a:solidFill>
                <a:schemeClr val="accent5">
                  <a:lumMod val="50000"/>
                </a:schemeClr>
              </a:solidFill>
            </a:endParaRPr>
          </a:p>
          <a:p>
            <a:endParaRPr lang="de-DE" b="1" dirty="0" smtClean="0">
              <a:solidFill>
                <a:schemeClr val="accent5">
                  <a:lumMod val="50000"/>
                </a:schemeClr>
              </a:solidFill>
            </a:endParaRPr>
          </a:p>
          <a:p>
            <a:r>
              <a:rPr lang="de-DE" b="1" dirty="0" err="1" smtClean="0">
                <a:solidFill>
                  <a:schemeClr val="accent5">
                    <a:lumMod val="50000"/>
                  </a:schemeClr>
                </a:solidFill>
              </a:rPr>
              <a:t>Refr</a:t>
            </a:r>
            <a:r>
              <a:rPr lang="de-DE" b="1" dirty="0" smtClean="0">
                <a:solidFill>
                  <a:schemeClr val="accent5">
                    <a:lumMod val="50000"/>
                  </a:schemeClr>
                </a:solidFill>
              </a:rPr>
              <a:t>.: 	</a:t>
            </a:r>
            <a:r>
              <a:rPr lang="de-DE" dirty="0" smtClean="0">
                <a:solidFill>
                  <a:schemeClr val="accent5">
                    <a:lumMod val="50000"/>
                  </a:schemeClr>
                </a:solidFill>
              </a:rPr>
              <a:t>Atme </a:t>
            </a:r>
            <a:r>
              <a:rPr lang="de-DE" dirty="0">
                <a:solidFill>
                  <a:schemeClr val="accent5">
                    <a:lumMod val="50000"/>
                  </a:schemeClr>
                </a:solidFill>
              </a:rPr>
              <a:t>in uns, Heiliger Geist</a:t>
            </a:r>
            <a:r>
              <a:rPr lang="de-DE" dirty="0" smtClean="0">
                <a:solidFill>
                  <a:schemeClr val="accent5">
                    <a:lumMod val="50000"/>
                  </a:schemeClr>
                </a:solidFill>
              </a:rPr>
              <a:t>, </a:t>
            </a:r>
          </a:p>
          <a:p>
            <a:r>
              <a:rPr lang="de-DE" dirty="0">
                <a:solidFill>
                  <a:schemeClr val="accent5">
                    <a:lumMod val="50000"/>
                  </a:schemeClr>
                </a:solidFill>
              </a:rPr>
              <a:t>	</a:t>
            </a:r>
            <a:r>
              <a:rPr lang="de-DE" dirty="0" smtClean="0">
                <a:solidFill>
                  <a:schemeClr val="accent5">
                    <a:lumMod val="50000"/>
                  </a:schemeClr>
                </a:solidFill>
              </a:rPr>
              <a:t>brenne in uns, Heiliger Geist,</a:t>
            </a:r>
          </a:p>
          <a:p>
            <a:r>
              <a:rPr lang="de-DE" dirty="0">
                <a:solidFill>
                  <a:schemeClr val="accent5">
                    <a:lumMod val="50000"/>
                  </a:schemeClr>
                </a:solidFill>
              </a:rPr>
              <a:t>	</a:t>
            </a:r>
            <a:r>
              <a:rPr lang="de-DE" dirty="0" smtClean="0">
                <a:solidFill>
                  <a:schemeClr val="accent5">
                    <a:lumMod val="50000"/>
                  </a:schemeClr>
                </a:solidFill>
              </a:rPr>
              <a:t>wirke in uns, Heiliger Geist,</a:t>
            </a:r>
          </a:p>
          <a:p>
            <a:r>
              <a:rPr lang="de-DE" dirty="0">
                <a:solidFill>
                  <a:schemeClr val="accent5">
                    <a:lumMod val="50000"/>
                  </a:schemeClr>
                </a:solidFill>
              </a:rPr>
              <a:t>	</a:t>
            </a:r>
            <a:r>
              <a:rPr lang="de-DE" dirty="0" smtClean="0">
                <a:solidFill>
                  <a:schemeClr val="accent5">
                    <a:lumMod val="50000"/>
                  </a:schemeClr>
                </a:solidFill>
              </a:rPr>
              <a:t>Atem Gottes, komm.</a:t>
            </a:r>
          </a:p>
          <a:p>
            <a:endParaRPr lang="de-DE" b="1" dirty="0" smtClean="0">
              <a:solidFill>
                <a:schemeClr val="accent5">
                  <a:lumMod val="50000"/>
                </a:schemeClr>
              </a:solidFill>
            </a:endParaRPr>
          </a:p>
          <a:p>
            <a:r>
              <a:rPr lang="de-DE" b="1" dirty="0" smtClean="0">
                <a:solidFill>
                  <a:schemeClr val="accent5">
                    <a:lumMod val="50000"/>
                  </a:schemeClr>
                </a:solidFill>
              </a:rPr>
              <a:t>            1)	</a:t>
            </a:r>
            <a:r>
              <a:rPr lang="de-DE" dirty="0" smtClean="0">
                <a:solidFill>
                  <a:schemeClr val="accent5">
                    <a:lumMod val="50000"/>
                  </a:schemeClr>
                </a:solidFill>
              </a:rPr>
              <a:t>Komm, du Geist, durchdringe uns,</a:t>
            </a:r>
          </a:p>
          <a:p>
            <a:r>
              <a:rPr lang="de-DE" dirty="0" smtClean="0">
                <a:solidFill>
                  <a:schemeClr val="accent5">
                    <a:lumMod val="50000"/>
                  </a:schemeClr>
                </a:solidFill>
              </a:rPr>
              <a:t>	komm, du Geist, kehr bei uns ein.</a:t>
            </a:r>
          </a:p>
          <a:p>
            <a:r>
              <a:rPr lang="de-DE" dirty="0">
                <a:solidFill>
                  <a:schemeClr val="accent5">
                    <a:lumMod val="50000"/>
                  </a:schemeClr>
                </a:solidFill>
              </a:rPr>
              <a:t>	</a:t>
            </a:r>
            <a:r>
              <a:rPr lang="de-DE" dirty="0" smtClean="0">
                <a:solidFill>
                  <a:schemeClr val="accent5">
                    <a:lumMod val="50000"/>
                  </a:schemeClr>
                </a:solidFill>
              </a:rPr>
              <a:t>Komm, du Geist, belebe uns,</a:t>
            </a:r>
          </a:p>
          <a:p>
            <a:r>
              <a:rPr lang="de-DE" dirty="0">
                <a:solidFill>
                  <a:schemeClr val="accent5">
                    <a:lumMod val="50000"/>
                  </a:schemeClr>
                </a:solidFill>
              </a:rPr>
              <a:t>	</a:t>
            </a:r>
            <a:r>
              <a:rPr lang="de-DE" dirty="0" smtClean="0">
                <a:solidFill>
                  <a:schemeClr val="accent5">
                    <a:lumMod val="50000"/>
                  </a:schemeClr>
                </a:solidFill>
              </a:rPr>
              <a:t>wir ersehnen dich. </a:t>
            </a:r>
            <a:r>
              <a:rPr lang="de-DE" b="1" dirty="0" smtClean="0">
                <a:solidFill>
                  <a:schemeClr val="accent5">
                    <a:lumMod val="50000"/>
                  </a:schemeClr>
                </a:solidFill>
              </a:rPr>
              <a:t>– </a:t>
            </a:r>
            <a:r>
              <a:rPr lang="de-DE" b="1" dirty="0" err="1" smtClean="0">
                <a:solidFill>
                  <a:schemeClr val="accent5">
                    <a:lumMod val="50000"/>
                  </a:schemeClr>
                </a:solidFill>
              </a:rPr>
              <a:t>Refr</a:t>
            </a:r>
            <a:r>
              <a:rPr lang="de-DE" b="1" dirty="0" smtClean="0">
                <a:solidFill>
                  <a:schemeClr val="accent5">
                    <a:lumMod val="50000"/>
                  </a:schemeClr>
                </a:solidFill>
              </a:rPr>
              <a:t>.</a:t>
            </a:r>
            <a:endParaRPr lang="de-DE" b="1" dirty="0">
              <a:solidFill>
                <a:schemeClr val="accent5">
                  <a:lumMod val="50000"/>
                </a:schemeClr>
              </a:solidFill>
            </a:endParaRPr>
          </a:p>
          <a:p>
            <a:endParaRPr lang="de-DE" b="1" dirty="0" smtClean="0">
              <a:solidFill>
                <a:schemeClr val="accent5">
                  <a:lumMod val="50000"/>
                </a:schemeClr>
              </a:solidFill>
            </a:endParaRPr>
          </a:p>
          <a:p>
            <a:r>
              <a:rPr lang="de-DE" b="1" dirty="0" smtClean="0">
                <a:solidFill>
                  <a:schemeClr val="accent5">
                    <a:lumMod val="50000"/>
                  </a:schemeClr>
                </a:solidFill>
              </a:rPr>
              <a:t>            2</a:t>
            </a:r>
            <a:r>
              <a:rPr lang="de-DE" b="1" dirty="0">
                <a:solidFill>
                  <a:schemeClr val="accent5">
                    <a:lumMod val="50000"/>
                  </a:schemeClr>
                </a:solidFill>
              </a:rPr>
              <a:t>)</a:t>
            </a:r>
            <a:r>
              <a:rPr lang="de-DE" dirty="0">
                <a:solidFill>
                  <a:schemeClr val="accent5">
                    <a:lumMod val="50000"/>
                  </a:schemeClr>
                </a:solidFill>
              </a:rPr>
              <a:t> </a:t>
            </a:r>
            <a:r>
              <a:rPr lang="de-DE" dirty="0" smtClean="0">
                <a:solidFill>
                  <a:schemeClr val="accent5">
                    <a:lumMod val="50000"/>
                  </a:schemeClr>
                </a:solidFill>
              </a:rPr>
              <a:t>	Komm, du Geist der Heiligkeit,</a:t>
            </a:r>
          </a:p>
          <a:p>
            <a:r>
              <a:rPr lang="de-DE" dirty="0">
                <a:solidFill>
                  <a:schemeClr val="accent5">
                    <a:lumMod val="50000"/>
                  </a:schemeClr>
                </a:solidFill>
              </a:rPr>
              <a:t>	</a:t>
            </a:r>
            <a:r>
              <a:rPr lang="de-DE" dirty="0" smtClean="0">
                <a:solidFill>
                  <a:schemeClr val="accent5">
                    <a:lumMod val="50000"/>
                  </a:schemeClr>
                </a:solidFill>
              </a:rPr>
              <a:t>komm, du Geist der Wahrheit.</a:t>
            </a:r>
          </a:p>
          <a:p>
            <a:r>
              <a:rPr lang="de-DE" dirty="0">
                <a:solidFill>
                  <a:schemeClr val="accent5">
                    <a:lumMod val="50000"/>
                  </a:schemeClr>
                </a:solidFill>
              </a:rPr>
              <a:t>	</a:t>
            </a:r>
            <a:r>
              <a:rPr lang="de-DE" dirty="0" smtClean="0">
                <a:solidFill>
                  <a:schemeClr val="accent5">
                    <a:lumMod val="50000"/>
                  </a:schemeClr>
                </a:solidFill>
              </a:rPr>
              <a:t>Komm, du Geist der Liebe,</a:t>
            </a:r>
          </a:p>
          <a:p>
            <a:r>
              <a:rPr lang="de-DE" dirty="0">
                <a:solidFill>
                  <a:schemeClr val="accent5">
                    <a:lumMod val="50000"/>
                  </a:schemeClr>
                </a:solidFill>
              </a:rPr>
              <a:t>	</a:t>
            </a:r>
            <a:r>
              <a:rPr lang="de-DE" dirty="0" smtClean="0">
                <a:solidFill>
                  <a:schemeClr val="accent5">
                    <a:lumMod val="50000"/>
                  </a:schemeClr>
                </a:solidFill>
              </a:rPr>
              <a:t>wir ersehnen dich. </a:t>
            </a:r>
            <a:r>
              <a:rPr lang="de-DE" b="1" dirty="0" smtClean="0">
                <a:solidFill>
                  <a:schemeClr val="accent5">
                    <a:lumMod val="50000"/>
                  </a:schemeClr>
                </a:solidFill>
              </a:rPr>
              <a:t>– </a:t>
            </a:r>
            <a:r>
              <a:rPr lang="de-DE" b="1" dirty="0" err="1" smtClean="0">
                <a:solidFill>
                  <a:schemeClr val="accent5">
                    <a:lumMod val="50000"/>
                  </a:schemeClr>
                </a:solidFill>
              </a:rPr>
              <a:t>Refr</a:t>
            </a:r>
            <a:r>
              <a:rPr lang="de-DE" b="1" dirty="0" smtClean="0">
                <a:solidFill>
                  <a:schemeClr val="accent5">
                    <a:lumMod val="50000"/>
                  </a:schemeClr>
                </a:solidFill>
              </a:rPr>
              <a:t>.</a:t>
            </a:r>
            <a:endParaRPr lang="de-DE" b="1" dirty="0">
              <a:solidFill>
                <a:schemeClr val="accent5">
                  <a:lumMod val="50000"/>
                </a:schemeClr>
              </a:solidFill>
            </a:endParaRPr>
          </a:p>
          <a:p>
            <a:endParaRPr lang="de-DE" b="1" dirty="0" smtClean="0">
              <a:solidFill>
                <a:schemeClr val="accent5">
                  <a:lumMod val="50000"/>
                </a:schemeClr>
              </a:solidFill>
            </a:endParaRPr>
          </a:p>
          <a:p>
            <a:r>
              <a:rPr lang="de-DE" b="1" dirty="0" smtClean="0">
                <a:solidFill>
                  <a:schemeClr val="accent5">
                    <a:lumMod val="50000"/>
                  </a:schemeClr>
                </a:solidFill>
              </a:rPr>
              <a:t>            3</a:t>
            </a:r>
            <a:r>
              <a:rPr lang="de-DE" b="1" dirty="0">
                <a:solidFill>
                  <a:schemeClr val="accent5">
                    <a:lumMod val="50000"/>
                  </a:schemeClr>
                </a:solidFill>
              </a:rPr>
              <a:t>)</a:t>
            </a:r>
            <a:r>
              <a:rPr lang="de-DE" dirty="0">
                <a:solidFill>
                  <a:schemeClr val="accent5">
                    <a:lumMod val="50000"/>
                  </a:schemeClr>
                </a:solidFill>
              </a:rPr>
              <a:t> </a:t>
            </a:r>
            <a:r>
              <a:rPr lang="de-DE" dirty="0" smtClean="0">
                <a:solidFill>
                  <a:schemeClr val="accent5">
                    <a:lumMod val="50000"/>
                  </a:schemeClr>
                </a:solidFill>
              </a:rPr>
              <a:t>	Komm, du Geist, mach du uns eins,</a:t>
            </a:r>
          </a:p>
          <a:p>
            <a:r>
              <a:rPr lang="de-DE" dirty="0" smtClean="0">
                <a:solidFill>
                  <a:schemeClr val="accent5">
                    <a:lumMod val="50000"/>
                  </a:schemeClr>
                </a:solidFill>
              </a:rPr>
              <a:t>	komm, du Geist, erfülle uns.</a:t>
            </a:r>
          </a:p>
          <a:p>
            <a:r>
              <a:rPr lang="de-DE" dirty="0">
                <a:solidFill>
                  <a:schemeClr val="accent5">
                    <a:lumMod val="50000"/>
                  </a:schemeClr>
                </a:solidFill>
              </a:rPr>
              <a:t>	</a:t>
            </a:r>
            <a:r>
              <a:rPr lang="de-DE" dirty="0" smtClean="0">
                <a:solidFill>
                  <a:schemeClr val="accent5">
                    <a:lumMod val="50000"/>
                  </a:schemeClr>
                </a:solidFill>
              </a:rPr>
              <a:t>Komm, du Geist, und schaff uns neu,</a:t>
            </a:r>
          </a:p>
          <a:p>
            <a:r>
              <a:rPr lang="de-DE" dirty="0">
                <a:solidFill>
                  <a:schemeClr val="accent5">
                    <a:lumMod val="50000"/>
                  </a:schemeClr>
                </a:solidFill>
              </a:rPr>
              <a:t>	</a:t>
            </a:r>
            <a:r>
              <a:rPr lang="de-DE" dirty="0" smtClean="0">
                <a:solidFill>
                  <a:schemeClr val="accent5">
                    <a:lumMod val="50000"/>
                  </a:schemeClr>
                </a:solidFill>
              </a:rPr>
              <a:t>wir ersehnen dich. </a:t>
            </a:r>
            <a:r>
              <a:rPr lang="de-DE" b="1" dirty="0" smtClean="0">
                <a:solidFill>
                  <a:schemeClr val="accent5">
                    <a:lumMod val="50000"/>
                  </a:schemeClr>
                </a:solidFill>
              </a:rPr>
              <a:t>– </a:t>
            </a:r>
            <a:r>
              <a:rPr lang="de-DE" b="1" dirty="0" err="1" smtClean="0">
                <a:solidFill>
                  <a:schemeClr val="accent5">
                    <a:lumMod val="50000"/>
                  </a:schemeClr>
                </a:solidFill>
              </a:rPr>
              <a:t>Refr</a:t>
            </a:r>
            <a:r>
              <a:rPr lang="de-DE" b="1" dirty="0" smtClean="0">
                <a:solidFill>
                  <a:schemeClr val="accent5">
                    <a:lumMod val="50000"/>
                  </a:schemeClr>
                </a:solidFill>
              </a:rPr>
              <a:t>.</a:t>
            </a:r>
            <a:endParaRPr lang="de-DE" b="1" dirty="0">
              <a:solidFill>
                <a:schemeClr val="accent5">
                  <a:lumMod val="50000"/>
                </a:schemeClr>
              </a:solidFill>
            </a:endParaRPr>
          </a:p>
          <a:p>
            <a:r>
              <a:rPr lang="de-DE" dirty="0" smtClean="0"/>
              <a:t/>
            </a:r>
            <a:br>
              <a:rPr lang="de-DE" dirty="0" smtClean="0"/>
            </a:br>
            <a:endParaRPr lang="de-DE" dirty="0"/>
          </a:p>
        </p:txBody>
      </p:sp>
    </p:spTree>
    <p:extLst>
      <p:ext uri="{BB962C8B-B14F-4D97-AF65-F5344CB8AC3E}">
        <p14:creationId xmlns:p14="http://schemas.microsoft.com/office/powerpoint/2010/main" xmlns="" val="34979710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13578"/>
            <a:ext cx="12192000" cy="5630843"/>
          </a:xfrm>
          <a:prstGeom prst="rect">
            <a:avLst/>
          </a:prstGeom>
        </p:spPr>
      </p:pic>
      <p:sp useBgFill="1">
        <p:nvSpPr>
          <p:cNvPr id="3" name="Textfeld 2"/>
          <p:cNvSpPr txBox="1"/>
          <p:nvPr/>
        </p:nvSpPr>
        <p:spPr>
          <a:xfrm>
            <a:off x="743243" y="1597728"/>
            <a:ext cx="10705514" cy="3662541"/>
          </a:xfrm>
          <a:prstGeom prst="rect">
            <a:avLst/>
          </a:prstGeom>
          <a:ln>
            <a:solidFill>
              <a:schemeClr val="tx1"/>
            </a:solidFill>
          </a:ln>
          <a:effectLst>
            <a:glow rad="101600">
              <a:schemeClr val="accent5">
                <a:satMod val="175000"/>
                <a:alpha val="40000"/>
              </a:schemeClr>
            </a:glow>
            <a:outerShdw blurRad="50800" dist="38100" dir="18900000" algn="bl" rotWithShape="0">
              <a:prstClr val="black">
                <a:alpha val="40000"/>
              </a:prstClr>
            </a:outerShdw>
          </a:effectLst>
        </p:spPr>
        <p:txBody>
          <a:bodyPr wrap="square" rtlCol="0">
            <a:spAutoFit/>
          </a:bodyPr>
          <a:lstStyle/>
          <a:p>
            <a:r>
              <a:rPr lang="de-DE" sz="4000" b="1" dirty="0" smtClean="0">
                <a:solidFill>
                  <a:schemeClr val="accent5">
                    <a:lumMod val="50000"/>
                  </a:schemeClr>
                </a:solidFill>
              </a:rPr>
              <a:t>Besondere Gottesdienste:</a:t>
            </a:r>
          </a:p>
          <a:p>
            <a:endParaRPr lang="de-DE" sz="2400" dirty="0" smtClean="0">
              <a:solidFill>
                <a:schemeClr val="accent5">
                  <a:lumMod val="50000"/>
                </a:schemeClr>
              </a:solidFill>
            </a:endParaRPr>
          </a:p>
          <a:p>
            <a:r>
              <a:rPr lang="de-DE" sz="2800" dirty="0" smtClean="0">
                <a:solidFill>
                  <a:schemeClr val="accent5">
                    <a:lumMod val="50000"/>
                  </a:schemeClr>
                </a:solidFill>
              </a:rPr>
              <a:t>Startgottesdienst am 21.10.23, </a:t>
            </a:r>
            <a:r>
              <a:rPr lang="de-DE" sz="2800" dirty="0" err="1" smtClean="0">
                <a:solidFill>
                  <a:schemeClr val="accent5">
                    <a:lumMod val="50000"/>
                  </a:schemeClr>
                </a:solidFill>
              </a:rPr>
              <a:t>Misereorsonntag</a:t>
            </a:r>
            <a:r>
              <a:rPr lang="de-DE" sz="2800" dirty="0" smtClean="0">
                <a:solidFill>
                  <a:schemeClr val="accent5">
                    <a:lumMod val="50000"/>
                  </a:schemeClr>
                </a:solidFill>
              </a:rPr>
              <a:t> am 17.03.24, </a:t>
            </a:r>
            <a:r>
              <a:rPr lang="de-DE" sz="2800" dirty="0" err="1" smtClean="0">
                <a:solidFill>
                  <a:schemeClr val="accent5">
                    <a:lumMod val="50000"/>
                  </a:schemeClr>
                </a:solidFill>
              </a:rPr>
              <a:t>Chrisammesse</a:t>
            </a:r>
            <a:r>
              <a:rPr lang="de-DE" sz="2800" dirty="0" smtClean="0">
                <a:solidFill>
                  <a:schemeClr val="accent5">
                    <a:lumMod val="50000"/>
                  </a:schemeClr>
                </a:solidFill>
              </a:rPr>
              <a:t> im Dom am 27.03.24, </a:t>
            </a:r>
            <a:r>
              <a:rPr lang="de-DE" sz="2800" dirty="0" err="1" smtClean="0">
                <a:solidFill>
                  <a:schemeClr val="accent5">
                    <a:lumMod val="50000"/>
                  </a:schemeClr>
                </a:solidFill>
              </a:rPr>
              <a:t>Firmgottesdienst</a:t>
            </a:r>
            <a:r>
              <a:rPr lang="de-DE" sz="2800" dirty="0" smtClean="0">
                <a:solidFill>
                  <a:schemeClr val="accent5">
                    <a:lumMod val="50000"/>
                  </a:schemeClr>
                </a:solidFill>
              </a:rPr>
              <a:t> am 09.06.24, Dankgottesdienst am 29.06.24.</a:t>
            </a:r>
          </a:p>
          <a:p>
            <a:endParaRPr lang="de-DE" sz="2800" dirty="0" smtClean="0">
              <a:solidFill>
                <a:schemeClr val="accent5">
                  <a:lumMod val="50000"/>
                </a:schemeClr>
              </a:solidFill>
            </a:endParaRPr>
          </a:p>
          <a:p>
            <a:r>
              <a:rPr lang="de-DE" sz="2800" dirty="0" smtClean="0">
                <a:solidFill>
                  <a:schemeClr val="accent5">
                    <a:lumMod val="50000"/>
                  </a:schemeClr>
                </a:solidFill>
              </a:rPr>
              <a:t>Gottesdienste im Rahmen der </a:t>
            </a:r>
            <a:r>
              <a:rPr lang="de-DE" sz="2800" dirty="0" err="1" smtClean="0">
                <a:solidFill>
                  <a:schemeClr val="accent5">
                    <a:lumMod val="50000"/>
                  </a:schemeClr>
                </a:solidFill>
              </a:rPr>
              <a:t>Firmvorbereitung</a:t>
            </a:r>
            <a:r>
              <a:rPr lang="de-DE" sz="2800" dirty="0" smtClean="0">
                <a:solidFill>
                  <a:schemeClr val="accent5">
                    <a:lumMod val="50000"/>
                  </a:schemeClr>
                </a:solidFill>
              </a:rPr>
              <a:t> erläutern wir später bei den Terminen.</a:t>
            </a:r>
          </a:p>
        </p:txBody>
      </p:sp>
    </p:spTree>
    <p:extLst>
      <p:ext uri="{BB962C8B-B14F-4D97-AF65-F5344CB8AC3E}">
        <p14:creationId xmlns:p14="http://schemas.microsoft.com/office/powerpoint/2010/main" xmlns="" val="101232406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529" y="615452"/>
            <a:ext cx="12193057" cy="5627096"/>
          </a:xfrm>
          <a:prstGeom prst="rect">
            <a:avLst/>
          </a:prstGeom>
        </p:spPr>
      </p:pic>
    </p:spTree>
    <p:extLst>
      <p:ext uri="{BB962C8B-B14F-4D97-AF65-F5344CB8AC3E}">
        <p14:creationId xmlns:p14="http://schemas.microsoft.com/office/powerpoint/2010/main" xmlns="" val="11506708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518160" y="487680"/>
            <a:ext cx="10119360" cy="5232202"/>
          </a:xfrm>
          <a:prstGeom prst="rect">
            <a:avLst/>
          </a:prstGeom>
          <a:noFill/>
        </p:spPr>
        <p:txBody>
          <a:bodyPr wrap="square" rtlCol="0">
            <a:spAutoFit/>
          </a:bodyPr>
          <a:lstStyle/>
          <a:p>
            <a:r>
              <a:rPr lang="de-DE" sz="3600" b="1" dirty="0" smtClean="0">
                <a:solidFill>
                  <a:schemeClr val="accent5">
                    <a:lumMod val="50000"/>
                  </a:schemeClr>
                </a:solidFill>
              </a:rPr>
              <a:t>Terminübersicht:</a:t>
            </a:r>
          </a:p>
          <a:p>
            <a:endParaRPr lang="de-DE" b="1" u="sng" dirty="0" smtClean="0"/>
          </a:p>
          <a:p>
            <a:r>
              <a:rPr lang="de-DE" sz="2800" b="1" u="sng" dirty="0" smtClean="0">
                <a:solidFill>
                  <a:schemeClr val="accent5">
                    <a:lumMod val="50000"/>
                  </a:schemeClr>
                </a:solidFill>
              </a:rPr>
              <a:t>Die </a:t>
            </a:r>
            <a:r>
              <a:rPr lang="de-DE" sz="2800" b="1" u="sng" dirty="0">
                <a:solidFill>
                  <a:schemeClr val="accent5">
                    <a:lumMod val="50000"/>
                  </a:schemeClr>
                </a:solidFill>
              </a:rPr>
              <a:t>allerwichtigsten Termine</a:t>
            </a:r>
            <a:r>
              <a:rPr lang="de-DE" sz="2800" b="1" u="sng" dirty="0" smtClean="0">
                <a:solidFill>
                  <a:schemeClr val="accent5">
                    <a:lumMod val="50000"/>
                  </a:schemeClr>
                </a:solidFill>
              </a:rPr>
              <a:t>:</a:t>
            </a:r>
            <a:endParaRPr lang="de-DE" sz="4800" dirty="0">
              <a:solidFill>
                <a:schemeClr val="accent5">
                  <a:lumMod val="50000"/>
                </a:schemeClr>
              </a:solidFill>
            </a:endParaRPr>
          </a:p>
          <a:p>
            <a:endParaRPr lang="de-DE" sz="2800" b="1" dirty="0" smtClean="0">
              <a:solidFill>
                <a:schemeClr val="accent5">
                  <a:lumMod val="50000"/>
                </a:schemeClr>
              </a:solidFill>
            </a:endParaRPr>
          </a:p>
          <a:p>
            <a:r>
              <a:rPr lang="de-DE" sz="2800" b="1" dirty="0" smtClean="0">
                <a:solidFill>
                  <a:schemeClr val="accent5">
                    <a:lumMod val="50000"/>
                  </a:schemeClr>
                </a:solidFill>
              </a:rPr>
              <a:t>Mi </a:t>
            </a:r>
            <a:r>
              <a:rPr lang="de-DE" sz="2800" b="1" dirty="0">
                <a:solidFill>
                  <a:schemeClr val="accent5">
                    <a:lumMod val="50000"/>
                  </a:schemeClr>
                </a:solidFill>
              </a:rPr>
              <a:t>4. Oktober 23	</a:t>
            </a:r>
            <a:r>
              <a:rPr lang="de-DE" sz="2800" b="1" dirty="0" smtClean="0">
                <a:solidFill>
                  <a:schemeClr val="accent5">
                    <a:lumMod val="50000"/>
                  </a:schemeClr>
                </a:solidFill>
              </a:rPr>
              <a:t>	19.00 </a:t>
            </a:r>
            <a:r>
              <a:rPr lang="de-DE" sz="2800" b="1" dirty="0">
                <a:solidFill>
                  <a:schemeClr val="accent5">
                    <a:lumMod val="50000"/>
                  </a:schemeClr>
                </a:solidFill>
              </a:rPr>
              <a:t>Informationsabend</a:t>
            </a:r>
            <a:endParaRPr lang="de-DE" sz="4800" dirty="0">
              <a:solidFill>
                <a:schemeClr val="accent5">
                  <a:lumMod val="50000"/>
                </a:schemeClr>
              </a:solidFill>
            </a:endParaRPr>
          </a:p>
          <a:p>
            <a:r>
              <a:rPr lang="de-DE" sz="2800" b="1" dirty="0">
                <a:solidFill>
                  <a:schemeClr val="accent5">
                    <a:lumMod val="50000"/>
                  </a:schemeClr>
                </a:solidFill>
              </a:rPr>
              <a:t>Mo 16. Oktober 23	Anmeldeschluss</a:t>
            </a:r>
            <a:endParaRPr lang="de-DE" sz="4800" dirty="0">
              <a:solidFill>
                <a:schemeClr val="accent5">
                  <a:lumMod val="50000"/>
                </a:schemeClr>
              </a:solidFill>
            </a:endParaRPr>
          </a:p>
          <a:p>
            <a:r>
              <a:rPr lang="de-DE" sz="2800" b="1" dirty="0" smtClean="0">
                <a:solidFill>
                  <a:schemeClr val="accent5">
                    <a:lumMod val="50000"/>
                  </a:schemeClr>
                </a:solidFill>
              </a:rPr>
              <a:t>Mi 18. Oktober 23		19.00 Erläuterung der Gruppenstunden</a:t>
            </a:r>
          </a:p>
          <a:p>
            <a:r>
              <a:rPr lang="de-DE" sz="2800" b="1" dirty="0" smtClean="0">
                <a:solidFill>
                  <a:schemeClr val="accent5">
                    <a:lumMod val="50000"/>
                  </a:schemeClr>
                </a:solidFill>
              </a:rPr>
              <a:t>Sa </a:t>
            </a:r>
            <a:r>
              <a:rPr lang="de-DE" sz="2800" b="1" dirty="0">
                <a:solidFill>
                  <a:schemeClr val="accent5">
                    <a:lumMod val="50000"/>
                  </a:schemeClr>
                </a:solidFill>
              </a:rPr>
              <a:t>21. Oktober 23	</a:t>
            </a:r>
            <a:r>
              <a:rPr lang="de-DE" sz="2800" b="1" dirty="0" smtClean="0">
                <a:solidFill>
                  <a:schemeClr val="accent5">
                    <a:lumMod val="50000"/>
                  </a:schemeClr>
                </a:solidFill>
              </a:rPr>
              <a:t>	19.15 </a:t>
            </a:r>
            <a:r>
              <a:rPr lang="de-DE" sz="2800" b="1" dirty="0">
                <a:solidFill>
                  <a:schemeClr val="accent5">
                    <a:lumMod val="50000"/>
                  </a:schemeClr>
                </a:solidFill>
              </a:rPr>
              <a:t>Startgottesdienst in MR</a:t>
            </a:r>
            <a:endParaRPr lang="de-DE" sz="4800" dirty="0">
              <a:solidFill>
                <a:schemeClr val="accent5">
                  <a:lumMod val="50000"/>
                </a:schemeClr>
              </a:solidFill>
            </a:endParaRPr>
          </a:p>
          <a:p>
            <a:r>
              <a:rPr lang="de-DE" sz="2800" b="1" dirty="0">
                <a:solidFill>
                  <a:schemeClr val="accent5">
                    <a:lumMod val="50000"/>
                  </a:schemeClr>
                </a:solidFill>
              </a:rPr>
              <a:t>Sa 9. März 24	</a:t>
            </a:r>
            <a:r>
              <a:rPr lang="de-DE" sz="2800" b="1" dirty="0" smtClean="0">
                <a:solidFill>
                  <a:schemeClr val="accent5">
                    <a:lumMod val="50000"/>
                  </a:schemeClr>
                </a:solidFill>
              </a:rPr>
              <a:t>	Besinnungstag</a:t>
            </a:r>
            <a:endParaRPr lang="de-DE" sz="4800" dirty="0">
              <a:solidFill>
                <a:schemeClr val="accent5">
                  <a:lumMod val="50000"/>
                </a:schemeClr>
              </a:solidFill>
            </a:endParaRPr>
          </a:p>
          <a:p>
            <a:r>
              <a:rPr lang="de-DE" sz="2800" b="1" dirty="0">
                <a:solidFill>
                  <a:schemeClr val="accent5">
                    <a:lumMod val="50000"/>
                  </a:schemeClr>
                </a:solidFill>
              </a:rPr>
              <a:t>Mi 27. März 24	</a:t>
            </a:r>
            <a:r>
              <a:rPr lang="de-DE" sz="2800" b="1" dirty="0" smtClean="0">
                <a:solidFill>
                  <a:schemeClr val="accent5">
                    <a:lumMod val="50000"/>
                  </a:schemeClr>
                </a:solidFill>
              </a:rPr>
              <a:t>	Fahrt </a:t>
            </a:r>
            <a:r>
              <a:rPr lang="de-DE" sz="2800" b="1" dirty="0">
                <a:solidFill>
                  <a:schemeClr val="accent5">
                    <a:lumMod val="50000"/>
                  </a:schemeClr>
                </a:solidFill>
              </a:rPr>
              <a:t>nach Augsburg</a:t>
            </a:r>
            <a:endParaRPr lang="de-DE" sz="4800" dirty="0">
              <a:solidFill>
                <a:schemeClr val="accent5">
                  <a:lumMod val="50000"/>
                </a:schemeClr>
              </a:solidFill>
            </a:endParaRPr>
          </a:p>
          <a:p>
            <a:r>
              <a:rPr lang="de-DE" sz="2800" b="1" dirty="0">
                <a:solidFill>
                  <a:schemeClr val="accent5">
                    <a:lumMod val="50000"/>
                  </a:schemeClr>
                </a:solidFill>
              </a:rPr>
              <a:t>So 19. Juni 24	</a:t>
            </a:r>
            <a:r>
              <a:rPr lang="de-DE" sz="2800" b="1" dirty="0" smtClean="0">
                <a:solidFill>
                  <a:schemeClr val="accent5">
                    <a:lumMod val="50000"/>
                  </a:schemeClr>
                </a:solidFill>
              </a:rPr>
              <a:t>	11.00 </a:t>
            </a:r>
            <a:r>
              <a:rPr lang="de-DE" sz="2800" b="1" dirty="0" err="1">
                <a:solidFill>
                  <a:schemeClr val="accent5">
                    <a:lumMod val="50000"/>
                  </a:schemeClr>
                </a:solidFill>
              </a:rPr>
              <a:t>Firmgottesdienst</a:t>
            </a:r>
            <a:r>
              <a:rPr lang="de-DE" sz="2800" b="1" dirty="0">
                <a:solidFill>
                  <a:schemeClr val="accent5">
                    <a:lumMod val="50000"/>
                  </a:schemeClr>
                </a:solidFill>
              </a:rPr>
              <a:t> in MR</a:t>
            </a:r>
            <a:endParaRPr lang="de-DE" sz="4800" dirty="0">
              <a:solidFill>
                <a:schemeClr val="accent5">
                  <a:lumMod val="50000"/>
                </a:schemeClr>
              </a:solidFill>
            </a:endParaRPr>
          </a:p>
          <a:p>
            <a:r>
              <a:rPr lang="de-DE" sz="2800" b="1" dirty="0">
                <a:solidFill>
                  <a:schemeClr val="accent5">
                    <a:lumMod val="50000"/>
                  </a:schemeClr>
                </a:solidFill>
              </a:rPr>
              <a:t>Sa 29. Juni 24	</a:t>
            </a:r>
            <a:r>
              <a:rPr lang="de-DE" sz="2800" b="1" dirty="0" smtClean="0">
                <a:solidFill>
                  <a:schemeClr val="accent5">
                    <a:lumMod val="50000"/>
                  </a:schemeClr>
                </a:solidFill>
              </a:rPr>
              <a:t>	19.15 </a:t>
            </a:r>
            <a:r>
              <a:rPr lang="de-DE" sz="2800" b="1" dirty="0">
                <a:solidFill>
                  <a:schemeClr val="accent5">
                    <a:lumMod val="50000"/>
                  </a:schemeClr>
                </a:solidFill>
              </a:rPr>
              <a:t>Dankgottesdienst in MR</a:t>
            </a:r>
            <a:endParaRPr lang="de-DE" sz="4800" b="1" dirty="0">
              <a:solidFill>
                <a:schemeClr val="accent5">
                  <a:lumMod val="50000"/>
                </a:schemeClr>
              </a:solidFill>
            </a:endParaRPr>
          </a:p>
        </p:txBody>
      </p:sp>
    </p:spTree>
    <p:extLst>
      <p:ext uri="{BB962C8B-B14F-4D97-AF65-F5344CB8AC3E}">
        <p14:creationId xmlns:p14="http://schemas.microsoft.com/office/powerpoint/2010/main" xmlns="" val="139520824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 calcmode="lin" valueType="num">
                                      <p:cBhvr additive="base">
                                        <p:cTn id="43" dur="5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 calcmode="lin" valueType="num">
                                      <p:cBhvr additive="base">
                                        <p:cTn id="49"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anim calcmode="lin" valueType="num">
                                      <p:cBhvr additive="base">
                                        <p:cTn id="55"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518160" y="487680"/>
            <a:ext cx="10119360" cy="5232202"/>
          </a:xfrm>
          <a:prstGeom prst="rect">
            <a:avLst/>
          </a:prstGeom>
          <a:noFill/>
        </p:spPr>
        <p:txBody>
          <a:bodyPr wrap="square" rtlCol="0">
            <a:spAutoFit/>
          </a:bodyPr>
          <a:lstStyle/>
          <a:p>
            <a:r>
              <a:rPr lang="de-DE" sz="3600" b="1" dirty="0" smtClean="0">
                <a:solidFill>
                  <a:schemeClr val="accent5">
                    <a:lumMod val="50000"/>
                  </a:schemeClr>
                </a:solidFill>
              </a:rPr>
              <a:t>Terminübersicht:</a:t>
            </a:r>
          </a:p>
          <a:p>
            <a:endParaRPr lang="de-DE" b="1" u="sng" dirty="0" smtClean="0"/>
          </a:p>
          <a:p>
            <a:r>
              <a:rPr lang="de-DE" sz="2800" b="1" u="sng" dirty="0" smtClean="0">
                <a:solidFill>
                  <a:schemeClr val="accent5">
                    <a:lumMod val="50000"/>
                  </a:schemeClr>
                </a:solidFill>
              </a:rPr>
              <a:t>Gruppenstunden:</a:t>
            </a:r>
            <a:endParaRPr lang="de-DE" sz="4800" dirty="0">
              <a:solidFill>
                <a:schemeClr val="accent5">
                  <a:lumMod val="50000"/>
                </a:schemeClr>
              </a:solidFill>
            </a:endParaRPr>
          </a:p>
          <a:p>
            <a:r>
              <a:rPr lang="de-DE" sz="2800" dirty="0">
                <a:solidFill>
                  <a:schemeClr val="accent5">
                    <a:lumMod val="50000"/>
                  </a:schemeClr>
                </a:solidFill>
              </a:rPr>
              <a:t>Nr. 1 (23.-28.10.23) „Zum Einstieg - Beten“</a:t>
            </a:r>
            <a:endParaRPr lang="de-DE" sz="4000" dirty="0">
              <a:solidFill>
                <a:schemeClr val="accent5">
                  <a:lumMod val="50000"/>
                </a:schemeClr>
              </a:solidFill>
            </a:endParaRPr>
          </a:p>
          <a:p>
            <a:r>
              <a:rPr lang="de-DE" sz="2800" dirty="0">
                <a:solidFill>
                  <a:schemeClr val="accent5">
                    <a:lumMod val="50000"/>
                  </a:schemeClr>
                </a:solidFill>
              </a:rPr>
              <a:t>Nr. 2 (13.-18.11.23) „Was wir über Gott wissen können“</a:t>
            </a:r>
            <a:endParaRPr lang="de-DE" sz="4000" dirty="0">
              <a:solidFill>
                <a:schemeClr val="accent5">
                  <a:lumMod val="50000"/>
                </a:schemeClr>
              </a:solidFill>
            </a:endParaRPr>
          </a:p>
          <a:p>
            <a:r>
              <a:rPr lang="de-DE" sz="2800" dirty="0">
                <a:solidFill>
                  <a:schemeClr val="accent5">
                    <a:lumMod val="50000"/>
                  </a:schemeClr>
                </a:solidFill>
              </a:rPr>
              <a:t>Nr. 3 (04.-08.12.23) „Jesus – mehr als ein Mensch“ </a:t>
            </a:r>
            <a:endParaRPr lang="de-DE" sz="4000" dirty="0">
              <a:solidFill>
                <a:schemeClr val="accent5">
                  <a:lumMod val="50000"/>
                </a:schemeClr>
              </a:solidFill>
            </a:endParaRPr>
          </a:p>
          <a:p>
            <a:r>
              <a:rPr lang="de-DE" sz="2800" dirty="0">
                <a:solidFill>
                  <a:schemeClr val="accent5">
                    <a:lumMod val="50000"/>
                  </a:schemeClr>
                </a:solidFill>
              </a:rPr>
              <a:t>Nr. 4 (22.-27.01.24) „Auferstehung“</a:t>
            </a:r>
            <a:endParaRPr lang="de-DE" sz="4000" dirty="0">
              <a:solidFill>
                <a:schemeClr val="accent5">
                  <a:lumMod val="50000"/>
                </a:schemeClr>
              </a:solidFill>
            </a:endParaRPr>
          </a:p>
          <a:p>
            <a:r>
              <a:rPr lang="de-DE" sz="2800" dirty="0">
                <a:solidFill>
                  <a:schemeClr val="accent5">
                    <a:lumMod val="50000"/>
                  </a:schemeClr>
                </a:solidFill>
              </a:rPr>
              <a:t>Nr. 5 (19.-24.02.24) „Forschungsreise zum Hl. Geist“ </a:t>
            </a:r>
            <a:endParaRPr lang="de-DE" sz="4000" dirty="0">
              <a:solidFill>
                <a:schemeClr val="accent5">
                  <a:lumMod val="50000"/>
                </a:schemeClr>
              </a:solidFill>
            </a:endParaRPr>
          </a:p>
          <a:p>
            <a:r>
              <a:rPr lang="de-DE" sz="2800" dirty="0">
                <a:solidFill>
                  <a:schemeClr val="accent5">
                    <a:lumMod val="50000"/>
                  </a:schemeClr>
                </a:solidFill>
              </a:rPr>
              <a:t>Nr. 6 (15.-20.04.24) „Kirche und Eucharistie“</a:t>
            </a:r>
            <a:endParaRPr lang="de-DE" sz="4000" dirty="0">
              <a:solidFill>
                <a:schemeClr val="accent5">
                  <a:lumMod val="50000"/>
                </a:schemeClr>
              </a:solidFill>
            </a:endParaRPr>
          </a:p>
          <a:p>
            <a:r>
              <a:rPr lang="de-DE" sz="2800" dirty="0">
                <a:solidFill>
                  <a:schemeClr val="accent5">
                    <a:lumMod val="50000"/>
                  </a:schemeClr>
                </a:solidFill>
              </a:rPr>
              <a:t>Nr. 7 (06.-11.05.24) „Was passiert bei der Firmung</a:t>
            </a:r>
            <a:r>
              <a:rPr lang="de-DE" sz="2800" dirty="0" smtClean="0">
                <a:solidFill>
                  <a:schemeClr val="accent5">
                    <a:lumMod val="50000"/>
                  </a:schemeClr>
                </a:solidFill>
              </a:rPr>
              <a:t>?“</a:t>
            </a:r>
          </a:p>
          <a:p>
            <a:r>
              <a:rPr lang="de-DE" sz="2800" dirty="0">
                <a:solidFill>
                  <a:schemeClr val="accent5">
                    <a:lumMod val="50000"/>
                  </a:schemeClr>
                </a:solidFill>
                <a:sym typeface="Webdings" panose="05030102010509060703" pitchFamily="18" charset="2"/>
              </a:rPr>
              <a:t></a:t>
            </a:r>
            <a:r>
              <a:rPr lang="de-DE" sz="2800" dirty="0">
                <a:solidFill>
                  <a:schemeClr val="accent5">
                    <a:lumMod val="50000"/>
                  </a:schemeClr>
                </a:solidFill>
              </a:rPr>
              <a:t> </a:t>
            </a:r>
            <a:r>
              <a:rPr lang="de-DE" sz="2800" b="1" dirty="0" smtClean="0">
                <a:solidFill>
                  <a:schemeClr val="accent5">
                    <a:lumMod val="50000"/>
                  </a:schemeClr>
                </a:solidFill>
              </a:rPr>
              <a:t>Am </a:t>
            </a:r>
            <a:r>
              <a:rPr lang="de-DE" sz="2800" b="1" dirty="0">
                <a:solidFill>
                  <a:schemeClr val="accent5">
                    <a:lumMod val="50000"/>
                  </a:schemeClr>
                </a:solidFill>
              </a:rPr>
              <a:t>Sonntag nach jeder Gruppenstunde besteht die </a:t>
            </a:r>
            <a:r>
              <a:rPr lang="de-DE" sz="2800" b="1" dirty="0" smtClean="0">
                <a:solidFill>
                  <a:schemeClr val="accent5">
                    <a:lumMod val="50000"/>
                  </a:schemeClr>
                </a:solidFill>
              </a:rPr>
              <a:t>Möglichkeit</a:t>
            </a:r>
            <a:r>
              <a:rPr lang="de-DE" sz="2800" b="1" dirty="0">
                <a:solidFill>
                  <a:schemeClr val="accent5">
                    <a:lumMod val="50000"/>
                  </a:schemeClr>
                </a:solidFill>
              </a:rPr>
              <a:t>, etwas davon im Gottesdienst der </a:t>
            </a:r>
            <a:r>
              <a:rPr lang="de-DE" sz="2800" b="1" dirty="0" smtClean="0">
                <a:solidFill>
                  <a:schemeClr val="accent5">
                    <a:lumMod val="50000"/>
                  </a:schemeClr>
                </a:solidFill>
              </a:rPr>
              <a:t>Gemeinde </a:t>
            </a:r>
            <a:r>
              <a:rPr lang="de-DE" sz="2800" b="1" dirty="0">
                <a:solidFill>
                  <a:schemeClr val="accent5">
                    <a:lumMod val="50000"/>
                  </a:schemeClr>
                </a:solidFill>
              </a:rPr>
              <a:t>einzubringen!</a:t>
            </a:r>
            <a:endParaRPr lang="de-DE" sz="8800" b="1" dirty="0">
              <a:solidFill>
                <a:schemeClr val="accent5">
                  <a:lumMod val="50000"/>
                </a:schemeClr>
              </a:solidFill>
            </a:endParaRPr>
          </a:p>
        </p:txBody>
      </p:sp>
    </p:spTree>
    <p:extLst>
      <p:ext uri="{BB962C8B-B14F-4D97-AF65-F5344CB8AC3E}">
        <p14:creationId xmlns:p14="http://schemas.microsoft.com/office/powerpoint/2010/main" xmlns="" val="258999718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additive="base">
                                        <p:cTn id="43"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additive="base">
                                        <p:cTn id="49" dur="5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anim calcmode="lin" valueType="num">
                                      <p:cBhvr additive="base">
                                        <p:cTn id="55"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518160" y="487680"/>
            <a:ext cx="10119360" cy="4647426"/>
          </a:xfrm>
          <a:prstGeom prst="rect">
            <a:avLst/>
          </a:prstGeom>
          <a:noFill/>
        </p:spPr>
        <p:txBody>
          <a:bodyPr wrap="square" rtlCol="0">
            <a:spAutoFit/>
          </a:bodyPr>
          <a:lstStyle/>
          <a:p>
            <a:r>
              <a:rPr lang="de-DE" sz="3600" b="1" dirty="0" smtClean="0">
                <a:solidFill>
                  <a:schemeClr val="accent5">
                    <a:lumMod val="50000"/>
                  </a:schemeClr>
                </a:solidFill>
              </a:rPr>
              <a:t>Terminübersicht:</a:t>
            </a:r>
          </a:p>
          <a:p>
            <a:endParaRPr lang="de-DE" b="1" u="sng" dirty="0" smtClean="0"/>
          </a:p>
          <a:p>
            <a:r>
              <a:rPr lang="de-DE" sz="2800" b="1" u="sng" dirty="0">
                <a:solidFill>
                  <a:schemeClr val="accent5">
                    <a:lumMod val="50000"/>
                  </a:schemeClr>
                </a:solidFill>
              </a:rPr>
              <a:t>Besinnungstag am Samstag 9. März 2024</a:t>
            </a:r>
            <a:endParaRPr lang="de-DE" sz="2800" dirty="0">
              <a:solidFill>
                <a:schemeClr val="accent5">
                  <a:lumMod val="50000"/>
                </a:schemeClr>
              </a:solidFill>
            </a:endParaRPr>
          </a:p>
          <a:p>
            <a:r>
              <a:rPr lang="de-DE" sz="2800" b="1" dirty="0">
                <a:solidFill>
                  <a:schemeClr val="accent5">
                    <a:lumMod val="50000"/>
                  </a:schemeClr>
                </a:solidFill>
              </a:rPr>
              <a:t>Wo? Jugend- und Pfarrheim Markt Rettenbach. Beginn: 9.00 Uhr, Ende ca. 16.00 Uhr. </a:t>
            </a:r>
            <a:endParaRPr lang="de-DE" sz="2800" b="1" dirty="0" smtClean="0">
              <a:solidFill>
                <a:schemeClr val="accent5">
                  <a:lumMod val="50000"/>
                </a:schemeClr>
              </a:solidFill>
            </a:endParaRPr>
          </a:p>
          <a:p>
            <a:r>
              <a:rPr lang="de-DE" sz="2800" dirty="0" smtClean="0">
                <a:solidFill>
                  <a:schemeClr val="accent5">
                    <a:lumMod val="50000"/>
                  </a:schemeClr>
                </a:solidFill>
              </a:rPr>
              <a:t>Neben </a:t>
            </a:r>
            <a:r>
              <a:rPr lang="de-DE" sz="2800" dirty="0">
                <a:solidFill>
                  <a:schemeClr val="accent5">
                    <a:lumMod val="50000"/>
                  </a:schemeClr>
                </a:solidFill>
              </a:rPr>
              <a:t>spannenden Themen erlebst du an dem Tag auch ein „Update“ für die </a:t>
            </a:r>
            <a:r>
              <a:rPr lang="de-DE" sz="2800" b="1" dirty="0">
                <a:solidFill>
                  <a:schemeClr val="accent5">
                    <a:lumMod val="50000"/>
                  </a:schemeClr>
                </a:solidFill>
              </a:rPr>
              <a:t>Beichte</a:t>
            </a:r>
            <a:r>
              <a:rPr lang="de-DE" sz="2800" dirty="0">
                <a:solidFill>
                  <a:schemeClr val="accent5">
                    <a:lumMod val="50000"/>
                  </a:schemeClr>
                </a:solidFill>
              </a:rPr>
              <a:t>. Das Sakrament der Versöhnung solltest du nämlich unbedingt vor der Firmung empfangen. Deshalb gibt es im Rahmen des Besinnungstags auch Gelegenheit zur Beichte. Wir schauen um Beichtväter, die du eventuell sogar cool findest!</a:t>
            </a:r>
            <a:endParaRPr lang="de-DE" sz="2800" b="1" u="sng" dirty="0" smtClean="0">
              <a:solidFill>
                <a:schemeClr val="accent5">
                  <a:lumMod val="50000"/>
                </a:schemeClr>
              </a:solidFill>
            </a:endParaRPr>
          </a:p>
          <a:p>
            <a:endParaRPr lang="de-DE" b="1" u="sng" dirty="0" smtClean="0"/>
          </a:p>
        </p:txBody>
      </p:sp>
    </p:spTree>
    <p:extLst>
      <p:ext uri="{BB962C8B-B14F-4D97-AF65-F5344CB8AC3E}">
        <p14:creationId xmlns:p14="http://schemas.microsoft.com/office/powerpoint/2010/main" xmlns="" val="255943447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518160" y="487680"/>
            <a:ext cx="11170920" cy="6370975"/>
          </a:xfrm>
          <a:prstGeom prst="rect">
            <a:avLst/>
          </a:prstGeom>
          <a:noFill/>
        </p:spPr>
        <p:txBody>
          <a:bodyPr wrap="square" rtlCol="0">
            <a:spAutoFit/>
          </a:bodyPr>
          <a:lstStyle/>
          <a:p>
            <a:r>
              <a:rPr lang="de-DE" sz="3600" b="1" dirty="0" smtClean="0">
                <a:solidFill>
                  <a:schemeClr val="accent5">
                    <a:lumMod val="50000"/>
                  </a:schemeClr>
                </a:solidFill>
              </a:rPr>
              <a:t>Terminübersicht:</a:t>
            </a:r>
          </a:p>
          <a:p>
            <a:endParaRPr lang="de-DE" b="1" u="sng" dirty="0" smtClean="0"/>
          </a:p>
          <a:p>
            <a:r>
              <a:rPr lang="de-DE" sz="2800" b="1" u="sng" dirty="0" smtClean="0">
                <a:solidFill>
                  <a:schemeClr val="accent5">
                    <a:lumMod val="50000"/>
                  </a:schemeClr>
                </a:solidFill>
              </a:rPr>
              <a:t>Gottesdienste:</a:t>
            </a:r>
            <a:endParaRPr lang="de-DE" sz="2800" dirty="0">
              <a:solidFill>
                <a:schemeClr val="accent5">
                  <a:lumMod val="50000"/>
                </a:schemeClr>
              </a:solidFill>
            </a:endParaRPr>
          </a:p>
          <a:p>
            <a:pPr marL="457200" indent="-457200">
              <a:buFont typeface="Wingdings" panose="05000000000000000000" pitchFamily="2" charset="2"/>
              <a:buChar char="Ø"/>
            </a:pPr>
            <a:r>
              <a:rPr lang="de-DE" sz="2800" b="1" dirty="0" smtClean="0">
                <a:solidFill>
                  <a:schemeClr val="accent5">
                    <a:lumMod val="50000"/>
                  </a:schemeClr>
                </a:solidFill>
              </a:rPr>
              <a:t>Jeden Sonntag herzliche Einladung in den Pfarrgottesdienst!</a:t>
            </a:r>
          </a:p>
          <a:p>
            <a:pPr marL="457200" indent="-457200">
              <a:buFont typeface="Wingdings" panose="05000000000000000000" pitchFamily="2" charset="2"/>
              <a:buChar char="Ø"/>
            </a:pPr>
            <a:r>
              <a:rPr lang="de-DE" sz="2800" b="1" dirty="0" smtClean="0">
                <a:solidFill>
                  <a:schemeClr val="accent5">
                    <a:lumMod val="50000"/>
                  </a:schemeClr>
                </a:solidFill>
              </a:rPr>
              <a:t>Besondere Gottesdienste im Rahmen der </a:t>
            </a:r>
            <a:r>
              <a:rPr lang="de-DE" sz="2800" b="1" dirty="0" err="1" smtClean="0">
                <a:solidFill>
                  <a:schemeClr val="accent5">
                    <a:lumMod val="50000"/>
                  </a:schemeClr>
                </a:solidFill>
              </a:rPr>
              <a:t>Firmvorbereitung</a:t>
            </a:r>
            <a:r>
              <a:rPr lang="de-DE" sz="2800" b="1" dirty="0" smtClean="0">
                <a:solidFill>
                  <a:schemeClr val="accent5">
                    <a:lumMod val="50000"/>
                  </a:schemeClr>
                </a:solidFill>
              </a:rPr>
              <a:t>:</a:t>
            </a:r>
          </a:p>
          <a:p>
            <a:pPr marL="914400" lvl="1" indent="-457200">
              <a:buFont typeface="Wingdings" panose="05000000000000000000" pitchFamily="2" charset="2"/>
              <a:buChar char="Ø"/>
            </a:pPr>
            <a:r>
              <a:rPr lang="de-DE" sz="2800" b="1" dirty="0" smtClean="0">
                <a:solidFill>
                  <a:schemeClr val="accent5">
                    <a:lumMod val="50000"/>
                  </a:schemeClr>
                </a:solidFill>
              </a:rPr>
              <a:t>Startgottesdienst am Samstag, 21. Oktober um 19.15 Uhr in Markt Rettenbach</a:t>
            </a:r>
          </a:p>
          <a:p>
            <a:pPr marL="914400" lvl="1" indent="-457200">
              <a:buFont typeface="Wingdings" panose="05000000000000000000" pitchFamily="2" charset="2"/>
              <a:buChar char="Ø"/>
            </a:pPr>
            <a:r>
              <a:rPr lang="de-DE" sz="2800" b="1" dirty="0" smtClean="0">
                <a:solidFill>
                  <a:schemeClr val="accent5">
                    <a:lumMod val="50000"/>
                  </a:schemeClr>
                </a:solidFill>
              </a:rPr>
              <a:t>Am 5. Fastensonntag (17.03.24): mit Kerzen- und Kuchenverkauf</a:t>
            </a:r>
          </a:p>
          <a:p>
            <a:pPr marL="914400" lvl="1" indent="-457200">
              <a:buFont typeface="Wingdings" panose="05000000000000000000" pitchFamily="2" charset="2"/>
              <a:buChar char="Ø"/>
            </a:pPr>
            <a:r>
              <a:rPr lang="de-DE" sz="2800" b="1" dirty="0" err="1" smtClean="0">
                <a:solidFill>
                  <a:schemeClr val="accent5">
                    <a:lumMod val="50000"/>
                  </a:schemeClr>
                </a:solidFill>
              </a:rPr>
              <a:t>Chrisammesse</a:t>
            </a:r>
            <a:r>
              <a:rPr lang="de-DE" sz="2800" b="1" dirty="0" smtClean="0">
                <a:solidFill>
                  <a:schemeClr val="accent5">
                    <a:lumMod val="50000"/>
                  </a:schemeClr>
                </a:solidFill>
              </a:rPr>
              <a:t> im Augsburger Dom am 27.03.2024</a:t>
            </a:r>
          </a:p>
          <a:p>
            <a:pPr marL="914400" lvl="1" indent="-457200">
              <a:buFont typeface="Wingdings" panose="05000000000000000000" pitchFamily="2" charset="2"/>
              <a:buChar char="Ø"/>
            </a:pPr>
            <a:r>
              <a:rPr lang="de-DE" sz="2800" b="1" dirty="0" smtClean="0">
                <a:solidFill>
                  <a:schemeClr val="accent5">
                    <a:lumMod val="50000"/>
                  </a:schemeClr>
                </a:solidFill>
              </a:rPr>
              <a:t>Feier der Firmung am 9. Juni 2024 in Markt Rettenbach, 11.00 Uhr</a:t>
            </a:r>
          </a:p>
          <a:p>
            <a:pPr marL="914400" lvl="1" indent="-457200">
              <a:buFont typeface="Wingdings" panose="05000000000000000000" pitchFamily="2" charset="2"/>
              <a:buChar char="Ø"/>
            </a:pPr>
            <a:r>
              <a:rPr lang="de-DE" sz="2800" b="1" dirty="0" smtClean="0">
                <a:solidFill>
                  <a:schemeClr val="accent5">
                    <a:lumMod val="50000"/>
                  </a:schemeClr>
                </a:solidFill>
              </a:rPr>
              <a:t>Dankgottesdienst am 29. Juni 2024 in Markt Rettenbach, 19.15 Uhr</a:t>
            </a:r>
          </a:p>
          <a:p>
            <a:pPr marL="457200" indent="-457200">
              <a:buFont typeface="Wingdings" panose="05000000000000000000" pitchFamily="2" charset="2"/>
              <a:buChar char="Ø"/>
            </a:pPr>
            <a:r>
              <a:rPr lang="de-DE" sz="2800" b="1" dirty="0" smtClean="0">
                <a:solidFill>
                  <a:schemeClr val="accent5">
                    <a:lumMod val="50000"/>
                  </a:schemeClr>
                </a:solidFill>
              </a:rPr>
              <a:t>Lobpreis jeden zweiten Freitag um 20.00 Uhr in Markt Rettenbach; besondere Gestaltung für die Neugefirmten am 14. Juni 2024.</a:t>
            </a:r>
          </a:p>
          <a:p>
            <a:endParaRPr lang="de-DE" sz="2800" b="1" u="sng" dirty="0" smtClean="0">
              <a:solidFill>
                <a:schemeClr val="accent5">
                  <a:lumMod val="50000"/>
                </a:schemeClr>
              </a:solidFill>
            </a:endParaRPr>
          </a:p>
          <a:p>
            <a:endParaRPr lang="de-DE" b="1" u="sng" dirty="0" smtClean="0"/>
          </a:p>
        </p:txBody>
      </p:sp>
    </p:spTree>
    <p:extLst>
      <p:ext uri="{BB962C8B-B14F-4D97-AF65-F5344CB8AC3E}">
        <p14:creationId xmlns:p14="http://schemas.microsoft.com/office/powerpoint/2010/main" xmlns="" val="18065676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additive="base">
                                        <p:cTn id="43"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additive="base">
                                        <p:cTn id="49" dur="5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anim calcmode="lin" valueType="num">
                                      <p:cBhvr additive="base">
                                        <p:cTn id="55"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518160" y="487680"/>
            <a:ext cx="10119360" cy="3785652"/>
          </a:xfrm>
          <a:prstGeom prst="rect">
            <a:avLst/>
          </a:prstGeom>
          <a:noFill/>
        </p:spPr>
        <p:txBody>
          <a:bodyPr wrap="square" rtlCol="0">
            <a:spAutoFit/>
          </a:bodyPr>
          <a:lstStyle/>
          <a:p>
            <a:r>
              <a:rPr lang="de-DE" sz="3600" b="1" dirty="0" smtClean="0">
                <a:solidFill>
                  <a:schemeClr val="accent5">
                    <a:lumMod val="50000"/>
                  </a:schemeClr>
                </a:solidFill>
              </a:rPr>
              <a:t>Terminübersicht:</a:t>
            </a:r>
          </a:p>
          <a:p>
            <a:endParaRPr lang="de-DE" b="1" u="sng" dirty="0" smtClean="0"/>
          </a:p>
          <a:p>
            <a:r>
              <a:rPr lang="de-DE" sz="2800" b="1" u="sng" dirty="0" smtClean="0">
                <a:solidFill>
                  <a:schemeClr val="accent5">
                    <a:lumMod val="50000"/>
                  </a:schemeClr>
                </a:solidFill>
              </a:rPr>
              <a:t>Weitere Aktionen:</a:t>
            </a:r>
            <a:endParaRPr lang="de-DE" sz="2800" dirty="0">
              <a:solidFill>
                <a:schemeClr val="accent5">
                  <a:lumMod val="50000"/>
                </a:schemeClr>
              </a:solidFill>
            </a:endParaRPr>
          </a:p>
          <a:p>
            <a:pPr marL="457200" indent="-457200">
              <a:buFont typeface="Wingdings" panose="05000000000000000000" pitchFamily="2" charset="2"/>
              <a:buChar char="Ø"/>
            </a:pPr>
            <a:r>
              <a:rPr lang="de-DE" sz="2800" b="1" dirty="0" smtClean="0">
                <a:solidFill>
                  <a:schemeClr val="accent5">
                    <a:lumMod val="50000"/>
                  </a:schemeClr>
                </a:solidFill>
              </a:rPr>
              <a:t>Soziales Projekt in der Fastenzeit</a:t>
            </a:r>
          </a:p>
          <a:p>
            <a:pPr marL="457200" indent="-457200">
              <a:buFont typeface="Wingdings" panose="05000000000000000000" pitchFamily="2" charset="2"/>
              <a:buChar char="Ø"/>
            </a:pPr>
            <a:r>
              <a:rPr lang="de-DE" sz="2800" b="1" dirty="0" smtClean="0">
                <a:solidFill>
                  <a:schemeClr val="accent5">
                    <a:lumMod val="50000"/>
                  </a:schemeClr>
                </a:solidFill>
              </a:rPr>
              <a:t>Fahrt nach Augsburg (Dom, Gebetshaus) am 27. März</a:t>
            </a:r>
          </a:p>
          <a:p>
            <a:pPr marL="457200" indent="-457200">
              <a:buFont typeface="Wingdings" panose="05000000000000000000" pitchFamily="2" charset="2"/>
              <a:buChar char="Ø"/>
            </a:pPr>
            <a:r>
              <a:rPr lang="de-DE" sz="2800" b="1" dirty="0" smtClean="0">
                <a:solidFill>
                  <a:schemeClr val="accent5">
                    <a:lumMod val="50000"/>
                  </a:schemeClr>
                </a:solidFill>
              </a:rPr>
              <a:t>Ein Stück Pilgerweg in der Gruppe Frühjahr/Sommer</a:t>
            </a:r>
          </a:p>
          <a:p>
            <a:pPr marL="457200" indent="-457200">
              <a:buFont typeface="Wingdings" panose="05000000000000000000" pitchFamily="2" charset="2"/>
              <a:buChar char="Ø"/>
            </a:pPr>
            <a:r>
              <a:rPr lang="de-DE" sz="2800" b="1" dirty="0" smtClean="0">
                <a:solidFill>
                  <a:schemeClr val="accent5">
                    <a:lumMod val="50000"/>
                  </a:schemeClr>
                </a:solidFill>
              </a:rPr>
              <a:t>Pfingsttreffen in Kempten</a:t>
            </a:r>
          </a:p>
          <a:p>
            <a:endParaRPr lang="de-DE" sz="2800" b="1" u="sng" dirty="0" smtClean="0">
              <a:solidFill>
                <a:schemeClr val="accent5">
                  <a:lumMod val="50000"/>
                </a:schemeClr>
              </a:solidFill>
            </a:endParaRPr>
          </a:p>
          <a:p>
            <a:endParaRPr lang="de-DE" b="1" u="sng" dirty="0" smtClean="0"/>
          </a:p>
        </p:txBody>
      </p:sp>
    </p:spTree>
    <p:extLst>
      <p:ext uri="{BB962C8B-B14F-4D97-AF65-F5344CB8AC3E}">
        <p14:creationId xmlns:p14="http://schemas.microsoft.com/office/powerpoint/2010/main" xmlns="" val="244138988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Cpr2SbLrE7Y"/>
          <p:cNvPicPr>
            <a:picLocks noRot="1" noChangeAspect="1"/>
          </p:cNvPicPr>
          <p:nvPr>
            <a:videoFile r:link="rId1"/>
          </p:nvPr>
        </p:nvPicPr>
        <p:blipFill>
          <a:blip r:embed="rId3"/>
          <a:stretch>
            <a:fillRect/>
          </a:stretch>
        </p:blipFill>
        <p:spPr>
          <a:xfrm>
            <a:off x="0" y="0"/>
            <a:ext cx="12192000" cy="6858001"/>
          </a:xfrm>
          <a:prstGeom prst="rect">
            <a:avLst/>
          </a:prstGeom>
        </p:spPr>
      </p:pic>
    </p:spTree>
    <p:extLst>
      <p:ext uri="{BB962C8B-B14F-4D97-AF65-F5344CB8AC3E}">
        <p14:creationId xmlns:p14="http://schemas.microsoft.com/office/powerpoint/2010/main" xmlns="" val="401359656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518160" y="487680"/>
            <a:ext cx="11186160" cy="1477328"/>
          </a:xfrm>
          <a:prstGeom prst="rect">
            <a:avLst/>
          </a:prstGeom>
          <a:noFill/>
        </p:spPr>
        <p:txBody>
          <a:bodyPr wrap="square" rtlCol="0">
            <a:spAutoFit/>
          </a:bodyPr>
          <a:lstStyle/>
          <a:p>
            <a:r>
              <a:rPr lang="de-DE" sz="3600" b="1" dirty="0" smtClean="0">
                <a:solidFill>
                  <a:schemeClr val="accent5">
                    <a:lumMod val="50000"/>
                  </a:schemeClr>
                </a:solidFill>
              </a:rPr>
              <a:t>Terminübersicht: Das alles steht auf dem Terminplan, den alle gleich bekommen.</a:t>
            </a:r>
            <a:endParaRPr lang="de-DE" sz="2800" b="1" u="sng" dirty="0" smtClean="0">
              <a:solidFill>
                <a:schemeClr val="accent5">
                  <a:lumMod val="50000"/>
                </a:schemeClr>
              </a:solidFill>
            </a:endParaRPr>
          </a:p>
          <a:p>
            <a:endParaRPr lang="de-DE" b="1" u="sng" dirty="0" smtClean="0"/>
          </a:p>
        </p:txBody>
      </p:sp>
      <p:pic>
        <p:nvPicPr>
          <p:cNvPr id="3" name="Grafik 2"/>
          <p:cNvPicPr>
            <a:picLocks noChangeAspect="1"/>
          </p:cNvPicPr>
          <p:nvPr/>
        </p:nvPicPr>
        <p:blipFill>
          <a:blip r:embed="rId2"/>
          <a:stretch>
            <a:fillRect/>
          </a:stretch>
        </p:blipFill>
        <p:spPr>
          <a:xfrm>
            <a:off x="2011199" y="1965007"/>
            <a:ext cx="3233256" cy="4892993"/>
          </a:xfrm>
          <a:prstGeom prst="rect">
            <a:avLst/>
          </a:prstGeom>
        </p:spPr>
      </p:pic>
      <p:pic>
        <p:nvPicPr>
          <p:cNvPr id="4" name="Grafik 3"/>
          <p:cNvPicPr>
            <a:picLocks noChangeAspect="1"/>
          </p:cNvPicPr>
          <p:nvPr/>
        </p:nvPicPr>
        <p:blipFill>
          <a:blip r:embed="rId3"/>
          <a:stretch>
            <a:fillRect/>
          </a:stretch>
        </p:blipFill>
        <p:spPr>
          <a:xfrm>
            <a:off x="6230112" y="1965007"/>
            <a:ext cx="3293501" cy="4892993"/>
          </a:xfrm>
          <a:prstGeom prst="rect">
            <a:avLst/>
          </a:prstGeom>
        </p:spPr>
      </p:pic>
    </p:spTree>
    <p:extLst>
      <p:ext uri="{BB962C8B-B14F-4D97-AF65-F5344CB8AC3E}">
        <p14:creationId xmlns:p14="http://schemas.microsoft.com/office/powerpoint/2010/main" xmlns="" val="266329140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640080" y="475488"/>
            <a:ext cx="10119360" cy="923330"/>
          </a:xfrm>
          <a:prstGeom prst="rect">
            <a:avLst/>
          </a:prstGeom>
          <a:noFill/>
        </p:spPr>
        <p:txBody>
          <a:bodyPr wrap="square" rtlCol="0">
            <a:spAutoFit/>
          </a:bodyPr>
          <a:lstStyle/>
          <a:p>
            <a:r>
              <a:rPr lang="de-DE" sz="3600" b="1" dirty="0" smtClean="0">
                <a:solidFill>
                  <a:schemeClr val="accent5">
                    <a:lumMod val="50000"/>
                  </a:schemeClr>
                </a:solidFill>
              </a:rPr>
              <a:t>Ein Wort zum Firmpaten:</a:t>
            </a:r>
          </a:p>
          <a:p>
            <a:endParaRPr lang="de-DE" b="1" u="sng" dirty="0" smtClean="0"/>
          </a:p>
        </p:txBody>
      </p:sp>
      <p:pic>
        <p:nvPicPr>
          <p:cNvPr id="3" name="Grafik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86395" y="1203982"/>
            <a:ext cx="8431481" cy="5628014"/>
          </a:xfrm>
          <a:prstGeom prst="rect">
            <a:avLst/>
          </a:prstGeom>
        </p:spPr>
      </p:pic>
      <p:sp>
        <p:nvSpPr>
          <p:cNvPr id="4" name="Ellipse 3"/>
          <p:cNvSpPr/>
          <p:nvPr/>
        </p:nvSpPr>
        <p:spPr>
          <a:xfrm>
            <a:off x="1066800" y="1229986"/>
            <a:ext cx="5297423" cy="5512190"/>
          </a:xfrm>
          <a:prstGeom prst="ellipse">
            <a:avLst/>
          </a:prstGeom>
          <a:noFill/>
          <a:ln w="203200">
            <a:solidFill>
              <a:srgbClr val="92D050"/>
            </a:solidFill>
          </a:ln>
          <a:scene3d>
            <a:camera prst="orthographicFront"/>
            <a:lightRig rig="threePt" dir="t"/>
          </a:scene3d>
          <a:sp3d contourW="254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4980432" y="1398818"/>
            <a:ext cx="5879274" cy="5078313"/>
          </a:xfrm>
          <a:prstGeom prst="rect">
            <a:avLst/>
          </a:prstGeom>
          <a:noFill/>
        </p:spPr>
        <p:txBody>
          <a:bodyPr wrap="square" rtlCol="0">
            <a:spAutoFit/>
            <a:scene3d>
              <a:camera prst="orthographicFront"/>
              <a:lightRig rig="threePt" dir="t"/>
            </a:scene3d>
            <a:sp3d extrusionH="57150" contourW="12700">
              <a:extrusionClr>
                <a:srgbClr val="92D050"/>
              </a:extrusionClr>
            </a:sp3d>
          </a:bodyPr>
          <a:lstStyle/>
          <a:p>
            <a:r>
              <a:rPr lang="de-DE" sz="3600" b="1" dirty="0" smtClean="0">
                <a:ln w="12700">
                  <a:solidFill>
                    <a:schemeClr val="bg1"/>
                  </a:solidFill>
                </a:ln>
                <a:solidFill>
                  <a:srgbClr val="FB9705"/>
                </a:solidFill>
                <a:latin typeface="Arial" panose="020B0604020202020204" pitchFamily="34" charset="0"/>
                <a:cs typeface="Arial" panose="020B0604020202020204" pitchFamily="34" charset="0"/>
              </a:rPr>
              <a:t>Er oder sie </a:t>
            </a:r>
          </a:p>
          <a:p>
            <a:endParaRPr lang="de-DE" sz="3600" b="1" dirty="0" smtClean="0">
              <a:ln w="12700">
                <a:solidFill>
                  <a:schemeClr val="bg1"/>
                </a:solidFill>
              </a:ln>
              <a:solidFill>
                <a:srgbClr val="FB9705"/>
              </a:solidFill>
              <a:latin typeface="Arial" panose="020B0604020202020204" pitchFamily="34" charset="0"/>
              <a:cs typeface="Arial" panose="020B0604020202020204" pitchFamily="34" charset="0"/>
            </a:endParaRPr>
          </a:p>
          <a:p>
            <a:pPr marL="684000" indent="-684000">
              <a:buFont typeface="Wingdings" panose="05000000000000000000" pitchFamily="2" charset="2"/>
              <a:buChar char="Ø"/>
            </a:pPr>
            <a:r>
              <a:rPr lang="de-DE" sz="3600" b="1" dirty="0" smtClean="0">
                <a:ln w="12700">
                  <a:solidFill>
                    <a:schemeClr val="bg1"/>
                  </a:solidFill>
                </a:ln>
                <a:solidFill>
                  <a:srgbClr val="FB9705"/>
                </a:solidFill>
                <a:latin typeface="Arial" panose="020B0604020202020204" pitchFamily="34" charset="0"/>
                <a:cs typeface="Arial" panose="020B0604020202020204" pitchFamily="34" charset="0"/>
              </a:rPr>
              <a:t>muss selbst gefirmt sein</a:t>
            </a:r>
          </a:p>
          <a:p>
            <a:pPr marL="684000" indent="-684000">
              <a:buFont typeface="Wingdings" panose="05000000000000000000" pitchFamily="2" charset="2"/>
              <a:buChar char="Ø"/>
            </a:pPr>
            <a:r>
              <a:rPr lang="de-DE" sz="3600" b="1" dirty="0" smtClean="0">
                <a:ln w="12700">
                  <a:solidFill>
                    <a:schemeClr val="bg1"/>
                  </a:solidFill>
                </a:ln>
                <a:solidFill>
                  <a:srgbClr val="FB9705"/>
                </a:solidFill>
                <a:latin typeface="Arial" panose="020B0604020202020204" pitchFamily="34" charset="0"/>
                <a:cs typeface="Arial" panose="020B0604020202020204" pitchFamily="34" charset="0"/>
              </a:rPr>
              <a:t>muss Mitglied der  katholischen Kirche sein</a:t>
            </a:r>
          </a:p>
          <a:p>
            <a:pPr marL="684000" indent="-684000">
              <a:buFont typeface="Wingdings" panose="05000000000000000000" pitchFamily="2" charset="2"/>
              <a:buChar char="Ø"/>
            </a:pPr>
            <a:r>
              <a:rPr lang="de-DE" sz="3600" b="1" dirty="0" smtClean="0">
                <a:ln w="12700">
                  <a:solidFill>
                    <a:schemeClr val="bg1"/>
                  </a:solidFill>
                </a:ln>
                <a:solidFill>
                  <a:srgbClr val="FB9705"/>
                </a:solidFill>
                <a:latin typeface="Arial" panose="020B0604020202020204" pitchFamily="34" charset="0"/>
                <a:cs typeface="Arial" panose="020B0604020202020204" pitchFamily="34" charset="0"/>
              </a:rPr>
              <a:t>muss mindestens 16 sein.</a:t>
            </a:r>
          </a:p>
        </p:txBody>
      </p:sp>
    </p:spTree>
    <p:extLst>
      <p:ext uri="{BB962C8B-B14F-4D97-AF65-F5344CB8AC3E}">
        <p14:creationId xmlns:p14="http://schemas.microsoft.com/office/powerpoint/2010/main" xmlns="" val="296159149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 calcmode="lin" valueType="num">
                                      <p:cBhvr additive="base">
                                        <p:cTn id="3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 calcmode="lin" valueType="num">
                                      <p:cBhvr additive="base">
                                        <p:cTn id="4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831167" y="0"/>
            <a:ext cx="10705514" cy="584775"/>
          </a:xfrm>
          <a:prstGeom prst="rect">
            <a:avLst/>
          </a:prstGeom>
          <a:noFill/>
        </p:spPr>
        <p:txBody>
          <a:bodyPr wrap="square" rtlCol="0">
            <a:spAutoFit/>
          </a:bodyPr>
          <a:lstStyle/>
          <a:p>
            <a:r>
              <a:rPr lang="de-DE" sz="3200" b="1" dirty="0" smtClean="0">
                <a:solidFill>
                  <a:schemeClr val="accent5">
                    <a:lumMod val="50000"/>
                  </a:schemeClr>
                </a:solidFill>
              </a:rPr>
              <a:t>Unser </a:t>
            </a:r>
            <a:r>
              <a:rPr lang="de-DE" sz="3200" b="1" dirty="0" err="1" smtClean="0">
                <a:solidFill>
                  <a:schemeClr val="accent5">
                    <a:lumMod val="50000"/>
                  </a:schemeClr>
                </a:solidFill>
              </a:rPr>
              <a:t>Firmteam</a:t>
            </a:r>
            <a:r>
              <a:rPr lang="de-DE" sz="3200" b="1" dirty="0" smtClean="0">
                <a:solidFill>
                  <a:schemeClr val="accent5">
                    <a:lumMod val="50000"/>
                  </a:schemeClr>
                </a:solidFill>
              </a:rPr>
              <a:t> stellt sich vor:</a:t>
            </a:r>
          </a:p>
        </p:txBody>
      </p:sp>
      <p:pic>
        <p:nvPicPr>
          <p:cNvPr id="3" name="Grafik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13460" y="584774"/>
            <a:ext cx="10165080" cy="6298659"/>
          </a:xfrm>
          <a:prstGeom prst="rect">
            <a:avLst/>
          </a:prstGeom>
        </p:spPr>
      </p:pic>
    </p:spTree>
    <p:extLst>
      <p:ext uri="{BB962C8B-B14F-4D97-AF65-F5344CB8AC3E}">
        <p14:creationId xmlns:p14="http://schemas.microsoft.com/office/powerpoint/2010/main" xmlns="" val="26250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612752" y="2284949"/>
            <a:ext cx="11085261" cy="1877437"/>
          </a:xfrm>
          <a:prstGeom prst="rect">
            <a:avLst/>
          </a:prstGeom>
          <a:solidFill>
            <a:srgbClr val="DCFF5B"/>
          </a:solidFill>
        </p:spPr>
        <p:txBody>
          <a:bodyPr wrap="square" rtlCol="0">
            <a:spAutoFit/>
          </a:bodyPr>
          <a:lstStyle/>
          <a:p>
            <a:endParaRPr lang="de-DE" sz="2800" b="1" dirty="0" smtClean="0">
              <a:solidFill>
                <a:schemeClr val="accent5">
                  <a:lumMod val="50000"/>
                </a:schemeClr>
              </a:solidFill>
            </a:endParaRPr>
          </a:p>
          <a:p>
            <a:r>
              <a:rPr lang="de-DE" sz="6000" b="1" dirty="0" smtClean="0">
                <a:solidFill>
                  <a:schemeClr val="accent5">
                    <a:lumMod val="50000"/>
                  </a:schemeClr>
                </a:solidFill>
              </a:rPr>
              <a:t>Ausgabe der Anmeldeformulare</a:t>
            </a:r>
          </a:p>
          <a:p>
            <a:endParaRPr lang="de-DE" sz="2800" b="1" dirty="0" smtClean="0">
              <a:solidFill>
                <a:schemeClr val="accent5">
                  <a:lumMod val="50000"/>
                </a:schemeClr>
              </a:solidFill>
            </a:endParaRPr>
          </a:p>
        </p:txBody>
      </p:sp>
    </p:spTree>
    <p:extLst>
      <p:ext uri="{BB962C8B-B14F-4D97-AF65-F5344CB8AC3E}">
        <p14:creationId xmlns:p14="http://schemas.microsoft.com/office/powerpoint/2010/main" xmlns="" val="208923267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518160" y="487680"/>
            <a:ext cx="10119360" cy="5663089"/>
          </a:xfrm>
          <a:prstGeom prst="rect">
            <a:avLst/>
          </a:prstGeom>
          <a:noFill/>
        </p:spPr>
        <p:txBody>
          <a:bodyPr wrap="square" rtlCol="0">
            <a:spAutoFit/>
          </a:bodyPr>
          <a:lstStyle/>
          <a:p>
            <a:r>
              <a:rPr lang="de-DE" sz="3600" b="1" dirty="0" smtClean="0">
                <a:solidFill>
                  <a:schemeClr val="accent5">
                    <a:lumMod val="50000"/>
                  </a:schemeClr>
                </a:solidFill>
              </a:rPr>
              <a:t>Einteilung in Gruppen:</a:t>
            </a:r>
          </a:p>
          <a:p>
            <a:endParaRPr lang="de-DE" b="1" u="sng" dirty="0" smtClean="0"/>
          </a:p>
          <a:p>
            <a:r>
              <a:rPr lang="de-DE" sz="2800" b="1" dirty="0" smtClean="0">
                <a:solidFill>
                  <a:schemeClr val="accent5">
                    <a:lumMod val="50000"/>
                  </a:schemeClr>
                </a:solidFill>
              </a:rPr>
              <a:t>63 Jugendliche haben wir eingeladen. Die Zahlen verteilen sich auf unsere Pfarreien wie folgt:</a:t>
            </a:r>
          </a:p>
          <a:p>
            <a:endParaRPr lang="de-DE" sz="2800" b="1" dirty="0" smtClean="0">
              <a:solidFill>
                <a:schemeClr val="accent5">
                  <a:lumMod val="50000"/>
                </a:schemeClr>
              </a:solidFill>
            </a:endParaRPr>
          </a:p>
          <a:p>
            <a:pPr marL="457200" indent="-457200">
              <a:buFont typeface="Arial" panose="020B0604020202020204" pitchFamily="34" charset="0"/>
              <a:buChar char="•"/>
            </a:pPr>
            <a:r>
              <a:rPr lang="de-DE" sz="2800" b="1" dirty="0" smtClean="0">
                <a:solidFill>
                  <a:schemeClr val="accent5">
                    <a:lumMod val="50000"/>
                  </a:schemeClr>
                </a:solidFill>
              </a:rPr>
              <a:t>Markt Rettenbach: 	32 </a:t>
            </a:r>
            <a:r>
              <a:rPr lang="de-DE" sz="2800" b="1" dirty="0" err="1" smtClean="0">
                <a:solidFill>
                  <a:schemeClr val="accent5">
                    <a:lumMod val="50000"/>
                  </a:schemeClr>
                </a:solidFill>
              </a:rPr>
              <a:t>Firmbewerber</a:t>
            </a:r>
            <a:r>
              <a:rPr lang="de-DE" sz="2800" b="1" dirty="0" smtClean="0">
                <a:solidFill>
                  <a:schemeClr val="accent5">
                    <a:lumMod val="50000"/>
                  </a:schemeClr>
                </a:solidFill>
              </a:rPr>
              <a:t> = 4 Gruppen?</a:t>
            </a:r>
          </a:p>
          <a:p>
            <a:pPr marL="457200" indent="-457200">
              <a:buFont typeface="Arial" panose="020B0604020202020204" pitchFamily="34" charset="0"/>
              <a:buChar char="•"/>
            </a:pPr>
            <a:r>
              <a:rPr lang="de-DE" sz="2800" b="1" dirty="0" smtClean="0">
                <a:solidFill>
                  <a:schemeClr val="accent5">
                    <a:lumMod val="50000"/>
                  </a:schemeClr>
                </a:solidFill>
              </a:rPr>
              <a:t>Engetried:		13 </a:t>
            </a:r>
            <a:r>
              <a:rPr lang="de-DE" sz="2800" b="1" dirty="0" err="1" smtClean="0">
                <a:solidFill>
                  <a:schemeClr val="accent5">
                    <a:lumMod val="50000"/>
                  </a:schemeClr>
                </a:solidFill>
              </a:rPr>
              <a:t>Firmbewerber</a:t>
            </a:r>
            <a:r>
              <a:rPr lang="de-DE" sz="2800" b="1" dirty="0" smtClean="0">
                <a:solidFill>
                  <a:schemeClr val="accent5">
                    <a:lumMod val="50000"/>
                  </a:schemeClr>
                </a:solidFill>
              </a:rPr>
              <a:t> = 2 Gruppen?</a:t>
            </a:r>
          </a:p>
          <a:p>
            <a:pPr marL="457200" indent="-457200">
              <a:buFont typeface="Arial" panose="020B0604020202020204" pitchFamily="34" charset="0"/>
              <a:buChar char="•"/>
            </a:pPr>
            <a:r>
              <a:rPr lang="de-DE" sz="2800" b="1" dirty="0" smtClean="0">
                <a:solidFill>
                  <a:schemeClr val="accent5">
                    <a:lumMod val="50000"/>
                  </a:schemeClr>
                </a:solidFill>
              </a:rPr>
              <a:t>Frechenrieden:		15 </a:t>
            </a:r>
            <a:r>
              <a:rPr lang="de-DE" sz="2800" b="1" dirty="0" err="1" smtClean="0">
                <a:solidFill>
                  <a:schemeClr val="accent5">
                    <a:lumMod val="50000"/>
                  </a:schemeClr>
                </a:solidFill>
              </a:rPr>
              <a:t>Firmbewerber</a:t>
            </a:r>
            <a:r>
              <a:rPr lang="de-DE" sz="2800" b="1" dirty="0" smtClean="0">
                <a:solidFill>
                  <a:schemeClr val="accent5">
                    <a:lumMod val="50000"/>
                  </a:schemeClr>
                </a:solidFill>
              </a:rPr>
              <a:t> = 2 Gruppen?	</a:t>
            </a:r>
          </a:p>
          <a:p>
            <a:pPr marL="457200" indent="-457200">
              <a:buFont typeface="Arial" panose="020B0604020202020204" pitchFamily="34" charset="0"/>
              <a:buChar char="•"/>
            </a:pPr>
            <a:r>
              <a:rPr lang="de-DE" sz="2800" b="1" dirty="0" err="1" smtClean="0">
                <a:solidFill>
                  <a:schemeClr val="accent5">
                    <a:lumMod val="50000"/>
                  </a:schemeClr>
                </a:solidFill>
              </a:rPr>
              <a:t>Eutenhausen</a:t>
            </a:r>
            <a:r>
              <a:rPr lang="de-DE" sz="2800" b="1" dirty="0" smtClean="0">
                <a:solidFill>
                  <a:schemeClr val="accent5">
                    <a:lumMod val="50000"/>
                  </a:schemeClr>
                </a:solidFill>
              </a:rPr>
              <a:t>:		  3 </a:t>
            </a:r>
            <a:r>
              <a:rPr lang="de-DE" sz="2800" b="1" dirty="0" err="1" smtClean="0">
                <a:solidFill>
                  <a:schemeClr val="accent5">
                    <a:lumMod val="50000"/>
                  </a:schemeClr>
                </a:solidFill>
              </a:rPr>
              <a:t>Firmbewerber</a:t>
            </a:r>
            <a:r>
              <a:rPr lang="de-DE" sz="2800" b="1" dirty="0" smtClean="0">
                <a:solidFill>
                  <a:schemeClr val="accent5">
                    <a:lumMod val="50000"/>
                  </a:schemeClr>
                </a:solidFill>
              </a:rPr>
              <a:t> = 1 Gruppe ???</a:t>
            </a:r>
          </a:p>
          <a:p>
            <a:pPr marL="457200" indent="-457200">
              <a:buFont typeface="Arial" panose="020B0604020202020204" pitchFamily="34" charset="0"/>
              <a:buChar char="•"/>
            </a:pPr>
            <a:endParaRPr lang="de-DE" sz="2800" b="1" dirty="0">
              <a:solidFill>
                <a:schemeClr val="accent5">
                  <a:lumMod val="50000"/>
                </a:schemeClr>
              </a:solidFill>
            </a:endParaRPr>
          </a:p>
          <a:p>
            <a:r>
              <a:rPr lang="de-DE" sz="2800" b="1" dirty="0" smtClean="0">
                <a:solidFill>
                  <a:schemeClr val="accent5">
                    <a:lumMod val="50000"/>
                  </a:schemeClr>
                </a:solidFill>
              </a:rPr>
              <a:t>Endgültig einteilen können wir natürlich erst nach der Anmeldung! Wer weiß denn schon heute, mit wem er zusammen will in einer Gruppe?</a:t>
            </a:r>
          </a:p>
        </p:txBody>
      </p:sp>
    </p:spTree>
    <p:extLst>
      <p:ext uri="{BB962C8B-B14F-4D97-AF65-F5344CB8AC3E}">
        <p14:creationId xmlns:p14="http://schemas.microsoft.com/office/powerpoint/2010/main" xmlns="" val="319444296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feld 7"/>
          <p:cNvSpPr txBox="1"/>
          <p:nvPr/>
        </p:nvSpPr>
        <p:spPr>
          <a:xfrm>
            <a:off x="281354" y="750334"/>
            <a:ext cx="67524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dirty="0" err="1" smtClean="0">
                <a:ln>
                  <a:noFill/>
                </a:ln>
                <a:solidFill>
                  <a:srgbClr val="4472C4">
                    <a:lumMod val="50000"/>
                  </a:srgbClr>
                </a:solidFill>
                <a:effectLst/>
                <a:uLnTx/>
                <a:uFillTx/>
                <a:latin typeface="Calibri" panose="020F0502020204030204"/>
                <a:ea typeface="+mn-ea"/>
                <a:cs typeface="+mn-cs"/>
              </a:rPr>
              <a:t>Firmvorbereitung</a:t>
            </a:r>
            <a:endParaRPr kumimoji="0" lang="de-DE"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9" name="Textfeld 8"/>
          <p:cNvSpPr txBox="1"/>
          <p:nvPr/>
        </p:nvSpPr>
        <p:spPr>
          <a:xfrm>
            <a:off x="281354" y="2200395"/>
            <a:ext cx="67524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dirty="0" smtClean="0">
                <a:ln>
                  <a:noFill/>
                </a:ln>
                <a:solidFill>
                  <a:srgbClr val="4472C4">
                    <a:lumMod val="50000"/>
                  </a:srgbClr>
                </a:solidFill>
                <a:effectLst/>
                <a:uLnTx/>
                <a:uFillTx/>
                <a:latin typeface="Calibri" panose="020F0502020204030204"/>
                <a:ea typeface="+mn-ea"/>
                <a:cs typeface="+mn-cs"/>
              </a:rPr>
              <a:t>Pfarreiengemeinschaft Markt Rettenbach</a:t>
            </a:r>
            <a:endParaRPr kumimoji="0" lang="de-DE"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0" name="Textfeld 9"/>
          <p:cNvSpPr txBox="1"/>
          <p:nvPr/>
        </p:nvSpPr>
        <p:spPr>
          <a:xfrm>
            <a:off x="407963" y="4389120"/>
            <a:ext cx="641486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srgbClr val="4472C4">
                    <a:lumMod val="50000"/>
                  </a:srgbClr>
                </a:solidFill>
                <a:effectLst/>
                <a:uLnTx/>
                <a:uFillTx/>
                <a:latin typeface="Calibri" panose="020F0502020204030204"/>
                <a:ea typeface="+mn-ea"/>
                <a:cs typeface="+mn-cs"/>
              </a:rPr>
              <a:t>Vielen Dank für die Aufmerksamkeit</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dirty="0" smtClean="0">
                <a:solidFill>
                  <a:srgbClr val="4472C4">
                    <a:lumMod val="50000"/>
                  </a:srgbClr>
                </a:solidFill>
                <a:latin typeface="Calibri" panose="020F0502020204030204"/>
              </a:rPr>
              <a:t>und einen schönen Abend!</a:t>
            </a:r>
            <a:endParaRPr kumimoji="0" lang="de-DE" sz="3200" b="0" i="0" u="none" strike="noStrike" kern="1200" cap="none" spc="0" normalizeH="0" baseline="0" noProof="0" dirty="0" smtClean="0">
              <a:ln>
                <a:noFill/>
              </a:ln>
              <a:solidFill>
                <a:srgbClr val="4472C4">
                  <a:lumMod val="50000"/>
                </a:srgbClr>
              </a:solidFill>
              <a:effectLst/>
              <a:uLnTx/>
              <a:uFillTx/>
              <a:latin typeface="Calibri" panose="020F0502020204030204"/>
              <a:ea typeface="+mn-ea"/>
              <a:cs typeface="+mn-cs"/>
            </a:endParaRPr>
          </a:p>
        </p:txBody>
      </p:sp>
      <p:pic>
        <p:nvPicPr>
          <p:cNvPr id="5" name="Grafik 4"/>
          <p:cNvPicPr>
            <a:picLocks noChangeAspect="1"/>
          </p:cNvPicPr>
          <p:nvPr/>
        </p:nvPicPr>
        <p:blipFill>
          <a:blip r:embed="rId2" cstate="print"/>
          <a:stretch>
            <a:fillRect/>
          </a:stretch>
        </p:blipFill>
        <p:spPr>
          <a:xfrm>
            <a:off x="7200101" y="179960"/>
            <a:ext cx="4742303" cy="6505847"/>
          </a:xfrm>
          <a:prstGeom prst="rect">
            <a:avLst/>
          </a:prstGeom>
        </p:spPr>
      </p:pic>
    </p:spTree>
    <p:extLst>
      <p:ext uri="{BB962C8B-B14F-4D97-AF65-F5344CB8AC3E}">
        <p14:creationId xmlns:p14="http://schemas.microsoft.com/office/powerpoint/2010/main" xmlns="" val="1415110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815927" y="526667"/>
            <a:ext cx="10705514" cy="5632311"/>
          </a:xfrm>
          <a:prstGeom prst="rect">
            <a:avLst/>
          </a:prstGeom>
          <a:noFill/>
        </p:spPr>
        <p:txBody>
          <a:bodyPr wrap="square" rtlCol="0">
            <a:spAutoFit/>
          </a:bodyPr>
          <a:lstStyle/>
          <a:p>
            <a:r>
              <a:rPr lang="de-DE" sz="4800" b="1" dirty="0" smtClean="0">
                <a:solidFill>
                  <a:schemeClr val="accent5">
                    <a:lumMod val="50000"/>
                  </a:schemeClr>
                </a:solidFill>
              </a:rPr>
              <a:t>Was wir heute Abend vorhaben:</a:t>
            </a:r>
          </a:p>
          <a:p>
            <a:endParaRPr lang="de-DE" sz="2400" dirty="0" smtClean="0">
              <a:solidFill>
                <a:schemeClr val="accent5">
                  <a:lumMod val="50000"/>
                </a:schemeClr>
              </a:solidFill>
            </a:endParaRPr>
          </a:p>
          <a:p>
            <a:pPr marL="914400" indent="-914400">
              <a:buAutoNum type="arabicPeriod"/>
            </a:pPr>
            <a:r>
              <a:rPr lang="de-DE" sz="3200" dirty="0" smtClean="0">
                <a:solidFill>
                  <a:schemeClr val="accent5">
                    <a:lumMod val="50000"/>
                  </a:schemeClr>
                </a:solidFill>
              </a:rPr>
              <a:t>Leitgedanken über die Firmung</a:t>
            </a:r>
          </a:p>
          <a:p>
            <a:pPr marL="914400" indent="-914400">
              <a:buAutoNum type="arabicPeriod"/>
            </a:pPr>
            <a:r>
              <a:rPr lang="de-DE" sz="3200" dirty="0" smtClean="0">
                <a:solidFill>
                  <a:schemeClr val="accent5">
                    <a:lumMod val="50000"/>
                  </a:schemeClr>
                </a:solidFill>
              </a:rPr>
              <a:t>Vorstellung des Konzepts</a:t>
            </a:r>
          </a:p>
          <a:p>
            <a:pPr marL="1828800" lvl="2" indent="-914400">
              <a:buFont typeface="Wingdings" panose="05000000000000000000" pitchFamily="2" charset="2"/>
              <a:buChar char="Ø"/>
            </a:pPr>
            <a:r>
              <a:rPr lang="de-DE" sz="3200" dirty="0" smtClean="0">
                <a:solidFill>
                  <a:schemeClr val="accent5">
                    <a:lumMod val="50000"/>
                  </a:schemeClr>
                </a:solidFill>
              </a:rPr>
              <a:t>Thematische Gruppenstunden</a:t>
            </a:r>
          </a:p>
          <a:p>
            <a:pPr marL="1828800" lvl="2" indent="-914400">
              <a:buFont typeface="Wingdings" panose="05000000000000000000" pitchFamily="2" charset="2"/>
              <a:buChar char="Ø"/>
            </a:pPr>
            <a:r>
              <a:rPr lang="de-DE" sz="3200" dirty="0" smtClean="0">
                <a:solidFill>
                  <a:schemeClr val="accent5">
                    <a:lumMod val="50000"/>
                  </a:schemeClr>
                </a:solidFill>
              </a:rPr>
              <a:t>Weitere Aktionen in der Gruppe</a:t>
            </a:r>
          </a:p>
          <a:p>
            <a:pPr marL="1828800" lvl="2" indent="-914400">
              <a:buFont typeface="Wingdings" panose="05000000000000000000" pitchFamily="2" charset="2"/>
              <a:buChar char="Ø"/>
            </a:pPr>
            <a:r>
              <a:rPr lang="de-DE" sz="3200" dirty="0" smtClean="0">
                <a:solidFill>
                  <a:schemeClr val="accent5">
                    <a:lumMod val="50000"/>
                  </a:schemeClr>
                </a:solidFill>
              </a:rPr>
              <a:t>Gemeinsame Aktionen für alle</a:t>
            </a:r>
          </a:p>
          <a:p>
            <a:pPr marL="1828800" lvl="2" indent="-914400">
              <a:buFont typeface="Wingdings" panose="05000000000000000000" pitchFamily="2" charset="2"/>
              <a:buChar char="Ø"/>
            </a:pPr>
            <a:r>
              <a:rPr lang="de-DE" sz="3200" dirty="0" smtClean="0">
                <a:solidFill>
                  <a:schemeClr val="accent5">
                    <a:lumMod val="50000"/>
                  </a:schemeClr>
                </a:solidFill>
              </a:rPr>
              <a:t>Gottesdienste</a:t>
            </a:r>
          </a:p>
          <a:p>
            <a:pPr marL="742950" indent="-742950">
              <a:buFont typeface="+mj-lt"/>
              <a:buAutoNum type="arabicPeriod"/>
            </a:pPr>
            <a:r>
              <a:rPr lang="de-DE" sz="3200" dirty="0" smtClean="0">
                <a:solidFill>
                  <a:schemeClr val="accent5">
                    <a:lumMod val="50000"/>
                  </a:schemeClr>
                </a:solidFill>
              </a:rPr>
              <a:t>Terminübersicht</a:t>
            </a:r>
          </a:p>
          <a:p>
            <a:pPr marL="742950" indent="-742950">
              <a:buFont typeface="+mj-lt"/>
              <a:buAutoNum type="arabicPeriod"/>
            </a:pPr>
            <a:r>
              <a:rPr lang="de-DE" sz="3200" dirty="0" smtClean="0">
                <a:solidFill>
                  <a:schemeClr val="accent5">
                    <a:lumMod val="50000"/>
                  </a:schemeClr>
                </a:solidFill>
              </a:rPr>
              <a:t>Ausgabe des Anmeldeformulars</a:t>
            </a:r>
          </a:p>
          <a:p>
            <a:pPr marL="742950" indent="-742950">
              <a:buFont typeface="+mj-lt"/>
              <a:buAutoNum type="arabicPeriod"/>
            </a:pPr>
            <a:r>
              <a:rPr lang="de-DE" sz="3200" dirty="0" smtClean="0">
                <a:solidFill>
                  <a:schemeClr val="accent5">
                    <a:lumMod val="50000"/>
                  </a:schemeClr>
                </a:solidFill>
              </a:rPr>
              <a:t>Einteilung der Gruppen</a:t>
            </a:r>
            <a:endParaRPr lang="de-DE" sz="3600" dirty="0">
              <a:solidFill>
                <a:schemeClr val="accent5">
                  <a:lumMod val="50000"/>
                </a:schemeClr>
              </a:solidFill>
            </a:endParaRPr>
          </a:p>
        </p:txBody>
      </p:sp>
    </p:spTree>
    <p:extLst>
      <p:ext uri="{BB962C8B-B14F-4D97-AF65-F5344CB8AC3E}">
        <p14:creationId xmlns:p14="http://schemas.microsoft.com/office/powerpoint/2010/main" xmlns="" val="169548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additive="base">
                                        <p:cTn id="43"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additive="base">
                                        <p:cTn id="49" dur="5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anim calcmode="lin" valueType="num">
                                      <p:cBhvr additive="base">
                                        <p:cTn id="55"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64192" y="0"/>
            <a:ext cx="10263617" cy="6858000"/>
          </a:xfrm>
          <a:prstGeom prst="rect">
            <a:avLst/>
          </a:prstGeom>
        </p:spPr>
      </p:pic>
    </p:spTree>
    <p:extLst>
      <p:ext uri="{BB962C8B-B14F-4D97-AF65-F5344CB8AC3E}">
        <p14:creationId xmlns:p14="http://schemas.microsoft.com/office/powerpoint/2010/main" xmlns="" val="282168237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64191" y="0"/>
            <a:ext cx="10263617" cy="6858000"/>
          </a:xfrm>
          <a:prstGeom prst="rect">
            <a:avLst/>
          </a:prstGeom>
        </p:spPr>
      </p:pic>
      <p:sp>
        <p:nvSpPr>
          <p:cNvPr id="2" name="Textfeld 1"/>
          <p:cNvSpPr txBox="1"/>
          <p:nvPr/>
        </p:nvSpPr>
        <p:spPr>
          <a:xfrm>
            <a:off x="743242" y="1188314"/>
            <a:ext cx="10705514" cy="4093428"/>
          </a:xfrm>
          <a:prstGeom prst="rect">
            <a:avLst/>
          </a:prstGeom>
          <a:solidFill>
            <a:srgbClr val="DCFF5B"/>
          </a:solidFill>
          <a:ln>
            <a:solidFill>
              <a:schemeClr val="tx1"/>
            </a:solidFill>
          </a:ln>
          <a:effectLst>
            <a:glow rad="101600">
              <a:schemeClr val="accent5">
                <a:satMod val="175000"/>
                <a:alpha val="40000"/>
              </a:schemeClr>
            </a:glow>
            <a:outerShdw blurRad="50800" dist="38100" dir="18900000" algn="bl" rotWithShape="0">
              <a:prstClr val="black">
                <a:alpha val="40000"/>
              </a:prstClr>
            </a:outerShdw>
          </a:effectLst>
        </p:spPr>
        <p:txBody>
          <a:bodyPr wrap="square" rtlCol="0">
            <a:spAutoFit/>
          </a:bodyPr>
          <a:lstStyle/>
          <a:p>
            <a:r>
              <a:rPr lang="de-DE" sz="4000" b="1" dirty="0" smtClean="0">
                <a:solidFill>
                  <a:schemeClr val="accent5">
                    <a:lumMod val="50000"/>
                  </a:schemeClr>
                </a:solidFill>
              </a:rPr>
              <a:t>Zum  Einstieg:</a:t>
            </a:r>
          </a:p>
          <a:p>
            <a:endParaRPr lang="de-DE" sz="4000" b="1" dirty="0" smtClean="0">
              <a:solidFill>
                <a:schemeClr val="accent5">
                  <a:lumMod val="50000"/>
                </a:schemeClr>
              </a:solidFill>
            </a:endParaRPr>
          </a:p>
          <a:p>
            <a:r>
              <a:rPr lang="de-DE" sz="6000" b="1" dirty="0" smtClean="0">
                <a:solidFill>
                  <a:schemeClr val="accent5">
                    <a:lumMod val="50000"/>
                  </a:schemeClr>
                </a:solidFill>
              </a:rPr>
              <a:t>Was ist Firmung? </a:t>
            </a:r>
          </a:p>
          <a:p>
            <a:endParaRPr lang="de-DE" sz="4000" b="1" dirty="0" smtClean="0">
              <a:solidFill>
                <a:schemeClr val="accent5">
                  <a:lumMod val="50000"/>
                </a:schemeClr>
              </a:solidFill>
            </a:endParaRPr>
          </a:p>
          <a:p>
            <a:r>
              <a:rPr lang="de-DE" sz="4000" b="1" dirty="0" smtClean="0">
                <a:solidFill>
                  <a:schemeClr val="accent5">
                    <a:lumMod val="50000"/>
                  </a:schemeClr>
                </a:solidFill>
              </a:rPr>
              <a:t>Wenn dich das ein Interviewer auf der Straße fragt, was würdest du darauf antworten?</a:t>
            </a:r>
          </a:p>
        </p:txBody>
      </p:sp>
    </p:spTree>
    <p:extLst>
      <p:ext uri="{BB962C8B-B14F-4D97-AF65-F5344CB8AC3E}">
        <p14:creationId xmlns:p14="http://schemas.microsoft.com/office/powerpoint/2010/main" xmlns="" val="44156071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64191" y="0"/>
            <a:ext cx="10263617" cy="6858000"/>
          </a:xfrm>
          <a:prstGeom prst="rect">
            <a:avLst/>
          </a:prstGeom>
        </p:spPr>
      </p:pic>
      <p:sp useBgFill="1">
        <p:nvSpPr>
          <p:cNvPr id="2" name="Textfeld 1"/>
          <p:cNvSpPr txBox="1"/>
          <p:nvPr/>
        </p:nvSpPr>
        <p:spPr>
          <a:xfrm>
            <a:off x="743242" y="289679"/>
            <a:ext cx="10705514" cy="6278642"/>
          </a:xfrm>
          <a:prstGeom prst="rect">
            <a:avLst/>
          </a:prstGeom>
          <a:ln>
            <a:solidFill>
              <a:schemeClr val="tx1"/>
            </a:solidFill>
          </a:ln>
          <a:effectLst>
            <a:glow rad="101600">
              <a:schemeClr val="accent5">
                <a:satMod val="175000"/>
                <a:alpha val="40000"/>
              </a:schemeClr>
            </a:glow>
            <a:outerShdw blurRad="50800" dist="38100" dir="18900000" algn="bl" rotWithShape="0">
              <a:prstClr val="black">
                <a:alpha val="40000"/>
              </a:prstClr>
            </a:outerShdw>
          </a:effectLst>
        </p:spPr>
        <p:txBody>
          <a:bodyPr wrap="square" rtlCol="0">
            <a:spAutoFit/>
          </a:bodyPr>
          <a:lstStyle/>
          <a:p>
            <a:r>
              <a:rPr lang="de-DE" sz="4000" b="1" dirty="0" smtClean="0">
                <a:solidFill>
                  <a:schemeClr val="accent5">
                    <a:lumMod val="50000"/>
                  </a:schemeClr>
                </a:solidFill>
              </a:rPr>
              <a:t>Leitgedanken zur </a:t>
            </a:r>
            <a:r>
              <a:rPr lang="de-DE" sz="4000" b="1" dirty="0" err="1" smtClean="0">
                <a:solidFill>
                  <a:schemeClr val="accent5">
                    <a:lumMod val="50000"/>
                  </a:schemeClr>
                </a:solidFill>
              </a:rPr>
              <a:t>Firmvorbereitung</a:t>
            </a:r>
            <a:r>
              <a:rPr lang="de-DE" sz="4000" b="1" dirty="0" smtClean="0">
                <a:solidFill>
                  <a:schemeClr val="accent5">
                    <a:lumMod val="50000"/>
                  </a:schemeClr>
                </a:solidFill>
              </a:rPr>
              <a:t>:</a:t>
            </a:r>
          </a:p>
          <a:p>
            <a:endParaRPr lang="de-DE" sz="2400" dirty="0" smtClean="0">
              <a:solidFill>
                <a:schemeClr val="accent5">
                  <a:lumMod val="50000"/>
                </a:schemeClr>
              </a:solidFill>
            </a:endParaRPr>
          </a:p>
          <a:p>
            <a:pPr marL="914400" indent="-914400">
              <a:buAutoNum type="arabicPeriod"/>
            </a:pPr>
            <a:r>
              <a:rPr lang="de-DE" sz="3200" dirty="0" smtClean="0">
                <a:solidFill>
                  <a:schemeClr val="accent5">
                    <a:lumMod val="50000"/>
                  </a:schemeClr>
                </a:solidFill>
              </a:rPr>
              <a:t>Wir lernen die verschiedenen Bedeutungen von „Firmung“ kennen:</a:t>
            </a:r>
          </a:p>
          <a:p>
            <a:pPr marL="1371600" lvl="2" indent="-457200">
              <a:buFont typeface="Wingdings" panose="05000000000000000000" pitchFamily="2" charset="2"/>
              <a:buChar char="Ø"/>
            </a:pPr>
            <a:r>
              <a:rPr lang="de-DE" sz="2800" dirty="0" smtClean="0">
                <a:solidFill>
                  <a:schemeClr val="accent5">
                    <a:lumMod val="50000"/>
                  </a:schemeClr>
                </a:solidFill>
              </a:rPr>
              <a:t>Firmung ist ein Sakrament. Das bedeutet ein heiliges Zeichen, in dem uns Gott seine Gnade, in diesem Fall den Heiligen Geist zuwendet.</a:t>
            </a:r>
          </a:p>
          <a:p>
            <a:pPr marL="1371600" lvl="2" indent="-457200">
              <a:buFont typeface="Wingdings" panose="05000000000000000000" pitchFamily="2" charset="2"/>
              <a:buChar char="Ø"/>
            </a:pPr>
            <a:r>
              <a:rPr lang="de-DE" sz="2800" dirty="0" smtClean="0">
                <a:solidFill>
                  <a:schemeClr val="accent5">
                    <a:lumMod val="50000"/>
                  </a:schemeClr>
                </a:solidFill>
              </a:rPr>
              <a:t>Firmung ist die Vollendung und Bekräftigung der Taufe.</a:t>
            </a:r>
          </a:p>
          <a:p>
            <a:pPr marL="1371600" lvl="2" indent="-457200">
              <a:buFont typeface="Wingdings" panose="05000000000000000000" pitchFamily="2" charset="2"/>
              <a:buChar char="Ø"/>
            </a:pPr>
            <a:r>
              <a:rPr lang="de-DE" sz="2800" dirty="0" smtClean="0">
                <a:solidFill>
                  <a:schemeClr val="accent5">
                    <a:lumMod val="50000"/>
                  </a:schemeClr>
                </a:solidFill>
              </a:rPr>
              <a:t>Firmung bedeutet einen Schritt auf dem Weg des Erwachsenwerdens.</a:t>
            </a:r>
          </a:p>
          <a:p>
            <a:pPr marL="1371600" lvl="2" indent="-457200">
              <a:buFont typeface="Wingdings" panose="05000000000000000000" pitchFamily="2" charset="2"/>
              <a:buChar char="Ø"/>
            </a:pPr>
            <a:r>
              <a:rPr lang="de-DE" sz="2800" dirty="0" smtClean="0">
                <a:solidFill>
                  <a:schemeClr val="accent5">
                    <a:lumMod val="50000"/>
                  </a:schemeClr>
                </a:solidFill>
              </a:rPr>
              <a:t>Ab der Firmung ist man vollwertiges Mitglied der katholischen Kirche.</a:t>
            </a:r>
          </a:p>
          <a:p>
            <a:endParaRPr lang="de-DE" dirty="0" smtClean="0">
              <a:solidFill>
                <a:schemeClr val="accent5">
                  <a:lumMod val="50000"/>
                </a:schemeClr>
              </a:solidFill>
            </a:endParaRPr>
          </a:p>
          <a:p>
            <a:r>
              <a:rPr lang="de-DE" sz="3200" dirty="0" smtClean="0">
                <a:solidFill>
                  <a:schemeClr val="accent5">
                    <a:lumMod val="50000"/>
                  </a:schemeClr>
                </a:solidFill>
              </a:rPr>
              <a:t>Wortbedeutung: lat. „</a:t>
            </a:r>
            <a:r>
              <a:rPr lang="de-DE" sz="3200" dirty="0" err="1" smtClean="0">
                <a:solidFill>
                  <a:schemeClr val="accent5">
                    <a:lumMod val="50000"/>
                  </a:schemeClr>
                </a:solidFill>
              </a:rPr>
              <a:t>firmare</a:t>
            </a:r>
            <a:r>
              <a:rPr lang="de-DE" sz="3200" dirty="0" smtClean="0">
                <a:solidFill>
                  <a:schemeClr val="accent5">
                    <a:lumMod val="50000"/>
                  </a:schemeClr>
                </a:solidFill>
              </a:rPr>
              <a:t>“ = festigen, kräftigen</a:t>
            </a:r>
          </a:p>
        </p:txBody>
      </p:sp>
    </p:spTree>
    <p:extLst>
      <p:ext uri="{BB962C8B-B14F-4D97-AF65-F5344CB8AC3E}">
        <p14:creationId xmlns:p14="http://schemas.microsoft.com/office/powerpoint/2010/main" xmlns="" val="168547027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64192" y="0"/>
            <a:ext cx="10263617" cy="6858000"/>
          </a:xfrm>
          <a:prstGeom prst="rect">
            <a:avLst/>
          </a:prstGeom>
        </p:spPr>
      </p:pic>
      <p:sp useBgFill="1">
        <p:nvSpPr>
          <p:cNvPr id="2" name="Textfeld 1"/>
          <p:cNvSpPr txBox="1"/>
          <p:nvPr/>
        </p:nvSpPr>
        <p:spPr>
          <a:xfrm>
            <a:off x="743243" y="89624"/>
            <a:ext cx="10705514" cy="6678751"/>
          </a:xfrm>
          <a:prstGeom prst="rect">
            <a:avLst/>
          </a:prstGeom>
          <a:ln>
            <a:solidFill>
              <a:schemeClr val="tx1"/>
            </a:solidFill>
          </a:ln>
          <a:effectLst>
            <a:glow rad="101600">
              <a:schemeClr val="accent5">
                <a:satMod val="175000"/>
                <a:alpha val="40000"/>
              </a:schemeClr>
            </a:glow>
            <a:outerShdw blurRad="50800" dist="38100" dir="18900000" algn="bl" rotWithShape="0">
              <a:prstClr val="black">
                <a:alpha val="40000"/>
              </a:prstClr>
            </a:outerShdw>
          </a:effectLst>
        </p:spPr>
        <p:txBody>
          <a:bodyPr wrap="square" rtlCol="0">
            <a:spAutoFit/>
          </a:bodyPr>
          <a:lstStyle/>
          <a:p>
            <a:r>
              <a:rPr lang="de-DE" sz="4000" b="1" dirty="0" smtClean="0">
                <a:solidFill>
                  <a:schemeClr val="accent5">
                    <a:lumMod val="50000"/>
                  </a:schemeClr>
                </a:solidFill>
              </a:rPr>
              <a:t>Leitgedanken zur </a:t>
            </a:r>
            <a:r>
              <a:rPr lang="de-DE" sz="4000" b="1" dirty="0" err="1" smtClean="0">
                <a:solidFill>
                  <a:schemeClr val="accent5">
                    <a:lumMod val="50000"/>
                  </a:schemeClr>
                </a:solidFill>
              </a:rPr>
              <a:t>Firmvorbereitung</a:t>
            </a:r>
            <a:r>
              <a:rPr lang="de-DE" sz="4000" b="1" dirty="0" smtClean="0">
                <a:solidFill>
                  <a:schemeClr val="accent5">
                    <a:lumMod val="50000"/>
                  </a:schemeClr>
                </a:solidFill>
              </a:rPr>
              <a:t>:</a:t>
            </a:r>
          </a:p>
          <a:p>
            <a:endParaRPr lang="de-DE" sz="2400" dirty="0" smtClean="0">
              <a:solidFill>
                <a:schemeClr val="accent5">
                  <a:lumMod val="50000"/>
                </a:schemeClr>
              </a:solidFill>
            </a:endParaRPr>
          </a:p>
          <a:p>
            <a:pPr marL="514350" indent="-514350">
              <a:buFont typeface="+mj-lt"/>
              <a:buAutoNum type="arabicPeriod" startAt="2"/>
            </a:pPr>
            <a:r>
              <a:rPr lang="de-DE" sz="3200" dirty="0" smtClean="0">
                <a:solidFill>
                  <a:schemeClr val="accent5">
                    <a:lumMod val="50000"/>
                  </a:schemeClr>
                </a:solidFill>
              </a:rPr>
              <a:t>Zur </a:t>
            </a:r>
            <a:r>
              <a:rPr lang="de-DE" sz="3200" dirty="0" err="1" smtClean="0">
                <a:solidFill>
                  <a:schemeClr val="accent5">
                    <a:lumMod val="50000"/>
                  </a:schemeClr>
                </a:solidFill>
              </a:rPr>
              <a:t>Firmvorbereitung</a:t>
            </a:r>
            <a:r>
              <a:rPr lang="de-DE" sz="3200" dirty="0" smtClean="0">
                <a:solidFill>
                  <a:schemeClr val="accent5">
                    <a:lumMod val="50000"/>
                  </a:schemeClr>
                </a:solidFill>
              </a:rPr>
              <a:t> braucht es einen „Trainingsplan“</a:t>
            </a:r>
          </a:p>
          <a:p>
            <a:pPr marL="1371600" lvl="2" indent="-457200">
              <a:buFont typeface="Wingdings" panose="05000000000000000000" pitchFamily="2" charset="2"/>
              <a:buChar char="Ø"/>
            </a:pPr>
            <a:r>
              <a:rPr lang="de-DE" sz="2800" dirty="0" err="1" smtClean="0">
                <a:solidFill>
                  <a:schemeClr val="accent5">
                    <a:lumMod val="50000"/>
                  </a:schemeClr>
                </a:solidFill>
              </a:rPr>
              <a:t>YouCat-Firmkurs</a:t>
            </a:r>
            <a:r>
              <a:rPr lang="de-DE" sz="2800" dirty="0" smtClean="0">
                <a:solidFill>
                  <a:schemeClr val="accent5">
                    <a:lumMod val="50000"/>
                  </a:schemeClr>
                </a:solidFill>
              </a:rPr>
              <a:t>: „</a:t>
            </a:r>
            <a:r>
              <a:rPr lang="de-DE" sz="2800" dirty="0" err="1" smtClean="0">
                <a:solidFill>
                  <a:schemeClr val="accent5">
                    <a:lumMod val="50000"/>
                  </a:schemeClr>
                </a:solidFill>
              </a:rPr>
              <a:t>Four</a:t>
            </a:r>
            <a:r>
              <a:rPr lang="de-DE" sz="2800" dirty="0" smtClean="0">
                <a:solidFill>
                  <a:schemeClr val="accent5">
                    <a:lumMod val="50000"/>
                  </a:schemeClr>
                </a:solidFill>
              </a:rPr>
              <a:t> </a:t>
            </a:r>
            <a:r>
              <a:rPr lang="de-DE" sz="2800" dirty="0" err="1" smtClean="0">
                <a:solidFill>
                  <a:schemeClr val="accent5">
                    <a:lumMod val="50000"/>
                  </a:schemeClr>
                </a:solidFill>
              </a:rPr>
              <a:t>Steps</a:t>
            </a:r>
            <a:r>
              <a:rPr lang="de-DE" sz="2800" dirty="0" smtClean="0">
                <a:solidFill>
                  <a:schemeClr val="accent5">
                    <a:lumMod val="50000"/>
                  </a:schemeClr>
                </a:solidFill>
              </a:rPr>
              <a:t>“ – Kursteilnahme, Sonntagsmesse, regelmäßiges Gebet und Bibellesen.</a:t>
            </a:r>
          </a:p>
          <a:p>
            <a:pPr marL="1371600" lvl="2" indent="-457200">
              <a:buFont typeface="Wingdings" panose="05000000000000000000" pitchFamily="2" charset="2"/>
              <a:buChar char="Ø"/>
            </a:pPr>
            <a:r>
              <a:rPr lang="de-DE" sz="2800" dirty="0" smtClean="0">
                <a:solidFill>
                  <a:schemeClr val="accent5">
                    <a:lumMod val="50000"/>
                  </a:schemeClr>
                </a:solidFill>
              </a:rPr>
              <a:t>Den </a:t>
            </a:r>
            <a:r>
              <a:rPr lang="de-DE" sz="2800" dirty="0" err="1" smtClean="0">
                <a:solidFill>
                  <a:schemeClr val="accent5">
                    <a:lumMod val="50000"/>
                  </a:schemeClr>
                </a:solidFill>
              </a:rPr>
              <a:t>Firmbewerbern</a:t>
            </a:r>
            <a:r>
              <a:rPr lang="de-DE" sz="2800" dirty="0" smtClean="0">
                <a:solidFill>
                  <a:schemeClr val="accent5">
                    <a:lumMod val="50000"/>
                  </a:schemeClr>
                </a:solidFill>
              </a:rPr>
              <a:t> soll bewusst werden, dass sie „Power“, Kraft von oben erhalten – den Heiligen Geist.</a:t>
            </a:r>
          </a:p>
          <a:p>
            <a:pPr marL="1371600" lvl="2" indent="-457200">
              <a:buFont typeface="Wingdings" panose="05000000000000000000" pitchFamily="2" charset="2"/>
              <a:buChar char="Ø"/>
            </a:pPr>
            <a:r>
              <a:rPr lang="de-DE" sz="2800" dirty="0" smtClean="0">
                <a:solidFill>
                  <a:schemeClr val="accent5">
                    <a:lumMod val="50000"/>
                  </a:schemeClr>
                </a:solidFill>
              </a:rPr>
              <a:t>Nicht „graue Theorie“. Als ganze Menschen sollen sie sich intensiver auf Gott einlassen.</a:t>
            </a:r>
          </a:p>
          <a:p>
            <a:pPr marL="1371600" lvl="2" indent="-457200">
              <a:buFont typeface="Wingdings" panose="05000000000000000000" pitchFamily="2" charset="2"/>
              <a:buChar char="Ø"/>
            </a:pPr>
            <a:r>
              <a:rPr lang="de-DE" sz="2800" dirty="0" smtClean="0">
                <a:solidFill>
                  <a:schemeClr val="accent5">
                    <a:lumMod val="50000"/>
                  </a:schemeClr>
                </a:solidFill>
              </a:rPr>
              <a:t>Mutter Theresa: „Ein Draht im Stromkreis Gottes, damit Licht auf der Erde erscheint“.</a:t>
            </a:r>
          </a:p>
          <a:p>
            <a:endParaRPr lang="de-DE" dirty="0" smtClean="0">
              <a:solidFill>
                <a:schemeClr val="accent5">
                  <a:lumMod val="50000"/>
                </a:schemeClr>
              </a:solidFill>
            </a:endParaRPr>
          </a:p>
          <a:p>
            <a:r>
              <a:rPr lang="de-DE" sz="2800" dirty="0" smtClean="0">
                <a:solidFill>
                  <a:schemeClr val="accent5">
                    <a:lumMod val="50000"/>
                  </a:schemeClr>
                </a:solidFill>
              </a:rPr>
              <a:t>Firmung ist wie ein Marathon. „Die Läufer im Stadion laufen alle, um den Siegespreis zu gewinnen. Lauft so, dass ihr ihn gewinnt.“ (vgl. Paulus in 1 Kor 9,24-25)</a:t>
            </a:r>
            <a:endParaRPr lang="de-DE" sz="2800" dirty="0">
              <a:solidFill>
                <a:schemeClr val="accent5">
                  <a:lumMod val="50000"/>
                </a:schemeClr>
              </a:solidFill>
            </a:endParaRPr>
          </a:p>
        </p:txBody>
      </p:sp>
      <p:sp>
        <p:nvSpPr>
          <p:cNvPr id="4" name="AutoShape 2" descr="Nach Fieber-Erkrankung: Papst Franziskus soll Pfingstmesse leit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xmlns="" val="208727476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64192" y="0"/>
            <a:ext cx="10263617" cy="6858000"/>
          </a:xfrm>
          <a:prstGeom prst="rect">
            <a:avLst/>
          </a:prstGeom>
        </p:spPr>
      </p:pic>
      <p:sp useBgFill="1">
        <p:nvSpPr>
          <p:cNvPr id="2" name="Textfeld 1"/>
          <p:cNvSpPr txBox="1"/>
          <p:nvPr/>
        </p:nvSpPr>
        <p:spPr>
          <a:xfrm>
            <a:off x="743243" y="489734"/>
            <a:ext cx="10705514" cy="5878532"/>
          </a:xfrm>
          <a:prstGeom prst="rect">
            <a:avLst/>
          </a:prstGeom>
          <a:ln>
            <a:solidFill>
              <a:schemeClr val="tx1"/>
            </a:solidFill>
          </a:ln>
          <a:effectLst>
            <a:glow rad="101600">
              <a:schemeClr val="accent5">
                <a:satMod val="175000"/>
                <a:alpha val="40000"/>
              </a:schemeClr>
            </a:glow>
            <a:outerShdw blurRad="50800" dist="38100" dir="18900000" algn="bl" rotWithShape="0">
              <a:prstClr val="black">
                <a:alpha val="40000"/>
              </a:prstClr>
            </a:outerShdw>
          </a:effectLst>
        </p:spPr>
        <p:txBody>
          <a:bodyPr wrap="square" rtlCol="0">
            <a:spAutoFit/>
          </a:bodyPr>
          <a:lstStyle/>
          <a:p>
            <a:r>
              <a:rPr lang="de-DE" sz="4000" b="1" dirty="0" smtClean="0">
                <a:solidFill>
                  <a:schemeClr val="accent5">
                    <a:lumMod val="50000"/>
                  </a:schemeClr>
                </a:solidFill>
              </a:rPr>
              <a:t>Leitgedanken zur </a:t>
            </a:r>
            <a:r>
              <a:rPr lang="de-DE" sz="4000" b="1" dirty="0" err="1" smtClean="0">
                <a:solidFill>
                  <a:schemeClr val="accent5">
                    <a:lumMod val="50000"/>
                  </a:schemeClr>
                </a:solidFill>
              </a:rPr>
              <a:t>Firmvorbereitung</a:t>
            </a:r>
            <a:r>
              <a:rPr lang="de-DE" sz="4000" b="1" dirty="0" smtClean="0">
                <a:solidFill>
                  <a:schemeClr val="accent5">
                    <a:lumMod val="50000"/>
                  </a:schemeClr>
                </a:solidFill>
              </a:rPr>
              <a:t>:</a:t>
            </a:r>
          </a:p>
          <a:p>
            <a:endParaRPr lang="de-DE" sz="2400" dirty="0" smtClean="0">
              <a:solidFill>
                <a:schemeClr val="accent5">
                  <a:lumMod val="50000"/>
                </a:schemeClr>
              </a:solidFill>
            </a:endParaRPr>
          </a:p>
          <a:p>
            <a:pPr marL="514350" indent="-514350">
              <a:buFont typeface="+mj-lt"/>
              <a:buAutoNum type="arabicPeriod" startAt="3"/>
            </a:pPr>
            <a:r>
              <a:rPr lang="de-DE" sz="3200" dirty="0" smtClean="0">
                <a:solidFill>
                  <a:schemeClr val="accent5">
                    <a:lumMod val="50000"/>
                  </a:schemeClr>
                </a:solidFill>
              </a:rPr>
              <a:t>Und was bringt mir die Firmung?</a:t>
            </a:r>
          </a:p>
          <a:p>
            <a:pPr marL="987425" indent="-342900">
              <a:buFont typeface="Wingdings" panose="05000000000000000000" pitchFamily="2" charset="2"/>
              <a:buChar char="Ø"/>
            </a:pPr>
            <a:r>
              <a:rPr lang="de-DE" sz="2800" dirty="0" smtClean="0">
                <a:solidFill>
                  <a:schemeClr val="accent5">
                    <a:lumMod val="50000"/>
                  </a:schemeClr>
                </a:solidFill>
              </a:rPr>
              <a:t>Eine berechtigte Frage! Die wichtigsten Dinge im Leben sind mit Geld nicht bezahlbar: das Leben, die Liebe, die Gesundheit – und eben die Gnade Gottes, zu der man auch „Heiliger Geist“ sagt. Insofern hat man auch keinen materiellen Vorteil davon.</a:t>
            </a:r>
          </a:p>
          <a:p>
            <a:pPr marL="987425" indent="-342900">
              <a:buFont typeface="Wingdings" panose="05000000000000000000" pitchFamily="2" charset="2"/>
              <a:buChar char="Ø"/>
            </a:pPr>
            <a:r>
              <a:rPr lang="de-DE" sz="2800" dirty="0" smtClean="0">
                <a:solidFill>
                  <a:schemeClr val="accent5">
                    <a:lumMod val="50000"/>
                  </a:schemeClr>
                </a:solidFill>
              </a:rPr>
              <a:t>Dennoch „bringt“ Firmung auch etwas, das man nachprüfen kann: Du wirst vollwertiges Mitglied der katholischen Kirche. Das bedeutet, du kannst ein Ehrenamt ausüben. Besonders an das „</a:t>
            </a:r>
            <a:r>
              <a:rPr lang="de-DE" sz="2800" dirty="0" err="1" smtClean="0">
                <a:solidFill>
                  <a:schemeClr val="accent5">
                    <a:lumMod val="50000"/>
                  </a:schemeClr>
                </a:solidFill>
              </a:rPr>
              <a:t>Patenamt</a:t>
            </a:r>
            <a:r>
              <a:rPr lang="de-DE" sz="2800" dirty="0" smtClean="0">
                <a:solidFill>
                  <a:schemeClr val="accent5">
                    <a:lumMod val="50000"/>
                  </a:schemeClr>
                </a:solidFill>
              </a:rPr>
              <a:t>“ ist dabei zu denken. Wenn du einmal Tauf- oder Firmpate machen möchtest, dann musst du unbedingt gefirmt sein!</a:t>
            </a:r>
            <a:endParaRPr lang="de-DE" sz="4000" dirty="0">
              <a:solidFill>
                <a:schemeClr val="accent5">
                  <a:lumMod val="50000"/>
                </a:schemeClr>
              </a:solidFill>
            </a:endParaRPr>
          </a:p>
        </p:txBody>
      </p:sp>
      <p:sp>
        <p:nvSpPr>
          <p:cNvPr id="4" name="AutoShape 2" descr="Nach Fieber-Erkrankung: Papst Franziskus soll Pfingstmesse leit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xmlns="" val="408198162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1294</Words>
  <Application>Microsoft Office PowerPoint</Application>
  <PresentationFormat>Benutzerdefiniert</PresentationFormat>
  <Paragraphs>213</Paragraphs>
  <Slides>32</Slides>
  <Notes>0</Notes>
  <HiddenSlides>0</HiddenSlides>
  <MMClips>1</MMClips>
  <ScaleCrop>false</ScaleCrop>
  <HeadingPairs>
    <vt:vector size="4" baseType="variant">
      <vt:variant>
        <vt:lpstr>Design</vt:lpstr>
      </vt:variant>
      <vt:variant>
        <vt:i4>1</vt:i4>
      </vt:variant>
      <vt:variant>
        <vt:lpstr>Folientitel</vt:lpstr>
      </vt:variant>
      <vt:variant>
        <vt:i4>32</vt:i4>
      </vt:variant>
    </vt:vector>
  </HeadingPairs>
  <TitlesOfParts>
    <vt:vector size="33" baseType="lpstr">
      <vt:lpstr>Office</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vector>
  </TitlesOfParts>
  <Company>Bistum Augsburg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Kommunionvorbereitung</dc:title>
  <dc:creator>Guido Beck</dc:creator>
  <cp:lastModifiedBy>Guido</cp:lastModifiedBy>
  <cp:revision>96</cp:revision>
  <dcterms:created xsi:type="dcterms:W3CDTF">2023-08-08T07:39:15Z</dcterms:created>
  <dcterms:modified xsi:type="dcterms:W3CDTF">2023-10-04T16:53:40Z</dcterms:modified>
</cp:coreProperties>
</file>