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0" r:id="rId2"/>
    <p:sldId id="283" r:id="rId3"/>
    <p:sldId id="338" r:id="rId4"/>
    <p:sldId id="339" r:id="rId5"/>
    <p:sldId id="271" r:id="rId6"/>
    <p:sldId id="266" r:id="rId7"/>
    <p:sldId id="285" r:id="rId8"/>
    <p:sldId id="286" r:id="rId9"/>
    <p:sldId id="272" r:id="rId10"/>
    <p:sldId id="262" r:id="rId11"/>
    <p:sldId id="273" r:id="rId12"/>
    <p:sldId id="265" r:id="rId13"/>
    <p:sldId id="274" r:id="rId14"/>
    <p:sldId id="275" r:id="rId15"/>
    <p:sldId id="276" r:id="rId16"/>
    <p:sldId id="277" r:id="rId17"/>
    <p:sldId id="278" r:id="rId18"/>
    <p:sldId id="287" r:id="rId19"/>
    <p:sldId id="279" r:id="rId20"/>
    <p:sldId id="288" r:id="rId21"/>
    <p:sldId id="289" r:id="rId22"/>
    <p:sldId id="290" r:id="rId23"/>
    <p:sldId id="291" r:id="rId24"/>
    <p:sldId id="292" r:id="rId25"/>
    <p:sldId id="293" r:id="rId26"/>
    <p:sldId id="280" r:id="rId27"/>
    <p:sldId id="281" r:id="rId28"/>
    <p:sldId id="282" r:id="rId29"/>
    <p:sldId id="294" r:id="rId30"/>
    <p:sldId id="295" r:id="rId31"/>
    <p:sldId id="296" r:id="rId32"/>
    <p:sldId id="297" r:id="rId33"/>
    <p:sldId id="299" r:id="rId34"/>
    <p:sldId id="300" r:id="rId35"/>
    <p:sldId id="301" r:id="rId36"/>
    <p:sldId id="303" r:id="rId37"/>
    <p:sldId id="304" r:id="rId38"/>
    <p:sldId id="305" r:id="rId39"/>
    <p:sldId id="267" r:id="rId40"/>
    <p:sldId id="306" r:id="rId41"/>
    <p:sldId id="307" r:id="rId42"/>
    <p:sldId id="261" r:id="rId4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5" autoAdjust="0"/>
    <p:restoredTop sz="94660"/>
  </p:normalViewPr>
  <p:slideViewPr>
    <p:cSldViewPr snapToGrid="0">
      <p:cViewPr>
        <p:scale>
          <a:sx n="200" d="100"/>
          <a:sy n="200" d="100"/>
        </p:scale>
        <p:origin x="-2502"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9313A2D1-D10F-4004-ADBB-28E28519F691}" type="datetimeFigureOut">
              <a:rPr lang="de-DE" smtClean="0"/>
              <a:t>26.10.2023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C23B29-10FE-4461-AAA5-D6791F612346}" type="slidenum">
              <a:rPr lang="de-DE" smtClean="0"/>
              <a:t>‹Nr.›</a:t>
            </a:fld>
            <a:endParaRPr lang="de-DE"/>
          </a:p>
        </p:txBody>
      </p:sp>
    </p:spTree>
    <p:extLst>
      <p:ext uri="{BB962C8B-B14F-4D97-AF65-F5344CB8AC3E}">
        <p14:creationId xmlns:p14="http://schemas.microsoft.com/office/powerpoint/2010/main" val="412867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313A2D1-D10F-4004-ADBB-28E28519F691}" type="datetimeFigureOut">
              <a:rPr lang="de-DE" smtClean="0"/>
              <a:t>26.10.2023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C23B29-10FE-4461-AAA5-D6791F612346}" type="slidenum">
              <a:rPr lang="de-DE" smtClean="0"/>
              <a:t>‹Nr.›</a:t>
            </a:fld>
            <a:endParaRPr lang="de-DE"/>
          </a:p>
        </p:txBody>
      </p:sp>
    </p:spTree>
    <p:extLst>
      <p:ext uri="{BB962C8B-B14F-4D97-AF65-F5344CB8AC3E}">
        <p14:creationId xmlns:p14="http://schemas.microsoft.com/office/powerpoint/2010/main" val="1970158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313A2D1-D10F-4004-ADBB-28E28519F691}" type="datetimeFigureOut">
              <a:rPr lang="de-DE" smtClean="0"/>
              <a:t>26.10.2023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C23B29-10FE-4461-AAA5-D6791F612346}" type="slidenum">
              <a:rPr lang="de-DE" smtClean="0"/>
              <a:t>‹Nr.›</a:t>
            </a:fld>
            <a:endParaRPr lang="de-DE"/>
          </a:p>
        </p:txBody>
      </p:sp>
    </p:spTree>
    <p:extLst>
      <p:ext uri="{BB962C8B-B14F-4D97-AF65-F5344CB8AC3E}">
        <p14:creationId xmlns:p14="http://schemas.microsoft.com/office/powerpoint/2010/main" val="2717604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313A2D1-D10F-4004-ADBB-28E28519F691}" type="datetimeFigureOut">
              <a:rPr lang="de-DE" smtClean="0"/>
              <a:t>26.10.2023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C23B29-10FE-4461-AAA5-D6791F612346}" type="slidenum">
              <a:rPr lang="de-DE" smtClean="0"/>
              <a:t>‹Nr.›</a:t>
            </a:fld>
            <a:endParaRPr lang="de-DE"/>
          </a:p>
        </p:txBody>
      </p:sp>
    </p:spTree>
    <p:extLst>
      <p:ext uri="{BB962C8B-B14F-4D97-AF65-F5344CB8AC3E}">
        <p14:creationId xmlns:p14="http://schemas.microsoft.com/office/powerpoint/2010/main" val="4247546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9313A2D1-D10F-4004-ADBB-28E28519F691}" type="datetimeFigureOut">
              <a:rPr lang="de-DE" smtClean="0"/>
              <a:t>26.10.2023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C23B29-10FE-4461-AAA5-D6791F612346}" type="slidenum">
              <a:rPr lang="de-DE" smtClean="0"/>
              <a:t>‹Nr.›</a:t>
            </a:fld>
            <a:endParaRPr lang="de-DE"/>
          </a:p>
        </p:txBody>
      </p:sp>
    </p:spTree>
    <p:extLst>
      <p:ext uri="{BB962C8B-B14F-4D97-AF65-F5344CB8AC3E}">
        <p14:creationId xmlns:p14="http://schemas.microsoft.com/office/powerpoint/2010/main" val="383341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9313A2D1-D10F-4004-ADBB-28E28519F691}" type="datetimeFigureOut">
              <a:rPr lang="de-DE" smtClean="0"/>
              <a:t>26.10.2023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C23B29-10FE-4461-AAA5-D6791F612346}" type="slidenum">
              <a:rPr lang="de-DE" smtClean="0"/>
              <a:t>‹Nr.›</a:t>
            </a:fld>
            <a:endParaRPr lang="de-DE"/>
          </a:p>
        </p:txBody>
      </p:sp>
    </p:spTree>
    <p:extLst>
      <p:ext uri="{BB962C8B-B14F-4D97-AF65-F5344CB8AC3E}">
        <p14:creationId xmlns:p14="http://schemas.microsoft.com/office/powerpoint/2010/main" val="3508278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9313A2D1-D10F-4004-ADBB-28E28519F691}" type="datetimeFigureOut">
              <a:rPr lang="de-DE" smtClean="0"/>
              <a:t>26.10.2023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1C23B29-10FE-4461-AAA5-D6791F612346}" type="slidenum">
              <a:rPr lang="de-DE" smtClean="0"/>
              <a:t>‹Nr.›</a:t>
            </a:fld>
            <a:endParaRPr lang="de-DE"/>
          </a:p>
        </p:txBody>
      </p:sp>
    </p:spTree>
    <p:extLst>
      <p:ext uri="{BB962C8B-B14F-4D97-AF65-F5344CB8AC3E}">
        <p14:creationId xmlns:p14="http://schemas.microsoft.com/office/powerpoint/2010/main" val="198227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9313A2D1-D10F-4004-ADBB-28E28519F691}" type="datetimeFigureOut">
              <a:rPr lang="de-DE" smtClean="0"/>
              <a:t>26.10.2023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1C23B29-10FE-4461-AAA5-D6791F612346}" type="slidenum">
              <a:rPr lang="de-DE" smtClean="0"/>
              <a:t>‹Nr.›</a:t>
            </a:fld>
            <a:endParaRPr lang="de-DE"/>
          </a:p>
        </p:txBody>
      </p:sp>
    </p:spTree>
    <p:extLst>
      <p:ext uri="{BB962C8B-B14F-4D97-AF65-F5344CB8AC3E}">
        <p14:creationId xmlns:p14="http://schemas.microsoft.com/office/powerpoint/2010/main" val="4105617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313A2D1-D10F-4004-ADBB-28E28519F691}" type="datetimeFigureOut">
              <a:rPr lang="de-DE" smtClean="0"/>
              <a:t>26.10.2023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01C23B29-10FE-4461-AAA5-D6791F612346}" type="slidenum">
              <a:rPr lang="de-DE" smtClean="0"/>
              <a:t>‹Nr.›</a:t>
            </a:fld>
            <a:endParaRPr lang="de-DE"/>
          </a:p>
        </p:txBody>
      </p:sp>
    </p:spTree>
    <p:extLst>
      <p:ext uri="{BB962C8B-B14F-4D97-AF65-F5344CB8AC3E}">
        <p14:creationId xmlns:p14="http://schemas.microsoft.com/office/powerpoint/2010/main" val="1504192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313A2D1-D10F-4004-ADBB-28E28519F691}" type="datetimeFigureOut">
              <a:rPr lang="de-DE" smtClean="0"/>
              <a:t>26.10.2023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C23B29-10FE-4461-AAA5-D6791F612346}" type="slidenum">
              <a:rPr lang="de-DE" smtClean="0"/>
              <a:t>‹Nr.›</a:t>
            </a:fld>
            <a:endParaRPr lang="de-DE"/>
          </a:p>
        </p:txBody>
      </p:sp>
    </p:spTree>
    <p:extLst>
      <p:ext uri="{BB962C8B-B14F-4D97-AF65-F5344CB8AC3E}">
        <p14:creationId xmlns:p14="http://schemas.microsoft.com/office/powerpoint/2010/main" val="3288596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313A2D1-D10F-4004-ADBB-28E28519F691}" type="datetimeFigureOut">
              <a:rPr lang="de-DE" smtClean="0"/>
              <a:t>26.10.2023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C23B29-10FE-4461-AAA5-D6791F612346}" type="slidenum">
              <a:rPr lang="de-DE" smtClean="0"/>
              <a:t>‹Nr.›</a:t>
            </a:fld>
            <a:endParaRPr lang="de-DE"/>
          </a:p>
        </p:txBody>
      </p:sp>
    </p:spTree>
    <p:extLst>
      <p:ext uri="{BB962C8B-B14F-4D97-AF65-F5344CB8AC3E}">
        <p14:creationId xmlns:p14="http://schemas.microsoft.com/office/powerpoint/2010/main" val="2389833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13A2D1-D10F-4004-ADBB-28E28519F691}" type="datetimeFigureOut">
              <a:rPr lang="de-DE" smtClean="0"/>
              <a:t>26.10.2023</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23B29-10FE-4461-AAA5-D6791F612346}" type="slidenum">
              <a:rPr lang="de-DE" smtClean="0"/>
              <a:t>‹Nr.›</a:t>
            </a:fld>
            <a:endParaRPr lang="de-DE"/>
          </a:p>
        </p:txBody>
      </p:sp>
    </p:spTree>
    <p:extLst>
      <p:ext uri="{BB962C8B-B14F-4D97-AF65-F5344CB8AC3E}">
        <p14:creationId xmlns:p14="http://schemas.microsoft.com/office/powerpoint/2010/main" val="438184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smtClean="0"/>
              <a:t>Kirche Frechenrieden</a:t>
            </a:r>
            <a:endParaRPr lang="de-DE" b="1" dirty="0"/>
          </a:p>
        </p:txBody>
      </p:sp>
      <p:sp>
        <p:nvSpPr>
          <p:cNvPr id="3" name="Inhaltsplatzhalter 2"/>
          <p:cNvSpPr>
            <a:spLocks noGrp="1"/>
          </p:cNvSpPr>
          <p:nvPr>
            <p:ph idx="1"/>
          </p:nvPr>
        </p:nvSpPr>
        <p:spPr/>
        <p:txBody>
          <a:bodyPr/>
          <a:lstStyle/>
          <a:p>
            <a:r>
              <a:rPr lang="de-DE" sz="3600" dirty="0"/>
              <a:t>Im Sommer 2002 hat Kirchenmaler Harzenetter aus Sontheim </a:t>
            </a:r>
            <a:r>
              <a:rPr lang="de-DE" sz="3600" dirty="0" smtClean="0"/>
              <a:t>Hermann Simon </a:t>
            </a:r>
            <a:r>
              <a:rPr lang="de-DE" sz="3600" dirty="0"/>
              <a:t>die komplette Kirche mit der gesamten Ausstattung, den Bildern, der Figuren usw. erklärt. </a:t>
            </a:r>
          </a:p>
          <a:p>
            <a:pPr algn="ctr"/>
            <a:endParaRPr lang="de-DE" sz="3600" dirty="0"/>
          </a:p>
          <a:p>
            <a:r>
              <a:rPr lang="de-DE" sz="3600" dirty="0"/>
              <a:t>Leider ist er 2004 in Ägypten beim Urlaub verstorben.  </a:t>
            </a:r>
          </a:p>
          <a:p>
            <a:endParaRPr lang="de-DE" sz="3600" dirty="0"/>
          </a:p>
          <a:p>
            <a:endParaRPr lang="de-DE" sz="3600" dirty="0"/>
          </a:p>
          <a:p>
            <a:endParaRPr lang="de-DE" dirty="0"/>
          </a:p>
          <a:p>
            <a:endParaRPr lang="de-DE" dirty="0"/>
          </a:p>
        </p:txBody>
      </p:sp>
    </p:spTree>
    <p:extLst>
      <p:ext uri="{BB962C8B-B14F-4D97-AF65-F5344CB8AC3E}">
        <p14:creationId xmlns:p14="http://schemas.microsoft.com/office/powerpoint/2010/main" val="1057380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4242" y="0"/>
            <a:ext cx="8743516" cy="6858000"/>
          </a:xfrm>
          <a:prstGeom prst="rect">
            <a:avLst/>
          </a:prstGeom>
        </p:spPr>
      </p:pic>
    </p:spTree>
    <p:extLst>
      <p:ext uri="{BB962C8B-B14F-4D97-AF65-F5344CB8AC3E}">
        <p14:creationId xmlns:p14="http://schemas.microsoft.com/office/powerpoint/2010/main" val="2918504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9919" y="464234"/>
            <a:ext cx="8525021" cy="6393766"/>
          </a:xfrm>
        </p:spPr>
      </p:pic>
    </p:spTree>
    <p:extLst>
      <p:ext uri="{BB962C8B-B14F-4D97-AF65-F5344CB8AC3E}">
        <p14:creationId xmlns:p14="http://schemas.microsoft.com/office/powerpoint/2010/main" val="39796739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dirty="0" smtClean="0"/>
              <a:t/>
            </a:r>
            <a:br>
              <a:rPr lang="de-DE" dirty="0" smtClean="0"/>
            </a:br>
            <a:r>
              <a:rPr lang="de-DE" b="1" dirty="0" smtClean="0"/>
              <a:t>Hochaltar von 1920</a:t>
            </a:r>
            <a:br>
              <a:rPr lang="de-DE" b="1" dirty="0" smtClean="0"/>
            </a:br>
            <a:r>
              <a:rPr lang="de-DE" b="1" dirty="0" smtClean="0"/>
              <a:t>Neubarock</a:t>
            </a:r>
            <a:r>
              <a:rPr lang="de-DE" b="1" dirty="0"/>
              <a:t/>
            </a:r>
            <a:br>
              <a:rPr lang="de-DE" b="1" dirty="0"/>
            </a:br>
            <a:r>
              <a:rPr lang="de-DE" b="1" dirty="0" smtClean="0"/>
              <a:t>Links Hl. Gordian</a:t>
            </a:r>
            <a:br>
              <a:rPr lang="de-DE" b="1" dirty="0" smtClean="0"/>
            </a:br>
            <a:r>
              <a:rPr lang="de-DE" b="1" dirty="0" smtClean="0"/>
              <a:t>Rechts Hl. Epimach</a:t>
            </a:r>
            <a:br>
              <a:rPr lang="de-DE" b="1" dirty="0" smtClean="0"/>
            </a:br>
            <a:r>
              <a:rPr lang="de-DE" b="1" dirty="0" smtClean="0"/>
              <a:t>Mutter Gottes reicht</a:t>
            </a:r>
            <a:br>
              <a:rPr lang="de-DE" b="1" dirty="0" smtClean="0"/>
            </a:br>
            <a:r>
              <a:rPr lang="de-DE" b="1" dirty="0" smtClean="0"/>
              <a:t>Dominikus den </a:t>
            </a:r>
            <a:r>
              <a:rPr lang="de-DE" b="1" dirty="0"/>
              <a:t/>
            </a:r>
            <a:br>
              <a:rPr lang="de-DE" b="1" dirty="0"/>
            </a:br>
            <a:r>
              <a:rPr lang="de-DE" b="1" dirty="0" smtClean="0"/>
              <a:t>Rosenkranz</a:t>
            </a:r>
            <a:br>
              <a:rPr lang="de-DE" b="1" dirty="0" smtClean="0"/>
            </a:br>
            <a:r>
              <a:rPr lang="de-DE" b="1" dirty="0" smtClean="0"/>
              <a:t>Altarbilder von</a:t>
            </a:r>
            <a:br>
              <a:rPr lang="de-DE" b="1" dirty="0" smtClean="0"/>
            </a:br>
            <a:r>
              <a:rPr lang="de-DE" b="1" dirty="0" smtClean="0"/>
              <a:t>Johann Kaspar</a:t>
            </a:r>
            <a:r>
              <a:rPr lang="de-DE" b="1" dirty="0"/>
              <a:t/>
            </a:r>
            <a:br>
              <a:rPr lang="de-DE" b="1" dirty="0"/>
            </a:br>
            <a:r>
              <a:rPr lang="de-DE" b="1" dirty="0" smtClean="0"/>
              <a:t>Obergünzburg</a:t>
            </a:r>
            <a:br>
              <a:rPr lang="de-DE" b="1" dirty="0" smtClean="0"/>
            </a:br>
            <a:r>
              <a:rPr lang="de-DE" b="1" dirty="0" smtClean="0"/>
              <a:t>1861</a:t>
            </a: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784" y="365125"/>
            <a:ext cx="4917382" cy="7073059"/>
          </a:xfrm>
        </p:spPr>
      </p:pic>
    </p:spTree>
    <p:extLst>
      <p:ext uri="{BB962C8B-B14F-4D97-AF65-F5344CB8AC3E}">
        <p14:creationId xmlns:p14="http://schemas.microsoft.com/office/powerpoint/2010/main" val="1010469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dirty="0" smtClean="0"/>
              <a:t/>
            </a:r>
            <a:br>
              <a:rPr lang="de-DE" dirty="0" smtClean="0"/>
            </a:br>
            <a:r>
              <a:rPr lang="de-DE" dirty="0" smtClean="0"/>
              <a:t/>
            </a:r>
            <a:br>
              <a:rPr lang="de-DE" dirty="0" smtClean="0"/>
            </a:br>
            <a:r>
              <a:rPr lang="de-DE" dirty="0"/>
              <a:t/>
            </a:r>
            <a:br>
              <a:rPr lang="de-DE" dirty="0"/>
            </a:br>
            <a:r>
              <a:rPr lang="de-DE" dirty="0" smtClean="0"/>
              <a:t/>
            </a:r>
            <a:br>
              <a:rPr lang="de-DE" dirty="0" smtClean="0"/>
            </a:br>
            <a:r>
              <a:rPr lang="de-DE" b="1" dirty="0" smtClean="0"/>
              <a:t>Seitenaltar rechts</a:t>
            </a:r>
            <a:br>
              <a:rPr lang="de-DE" b="1" dirty="0" smtClean="0"/>
            </a:br>
            <a:r>
              <a:rPr lang="de-DE" b="1" dirty="0" smtClean="0"/>
              <a:t/>
            </a:r>
            <a:br>
              <a:rPr lang="de-DE" b="1" dirty="0" smtClean="0"/>
            </a:br>
            <a:r>
              <a:rPr lang="de-DE" b="1" dirty="0" smtClean="0"/>
              <a:t>Martyrium des Hl.</a:t>
            </a:r>
            <a:br>
              <a:rPr lang="de-DE" b="1" dirty="0" smtClean="0"/>
            </a:br>
            <a:r>
              <a:rPr lang="de-DE" b="1" dirty="0" smtClean="0"/>
              <a:t>Sebastian</a:t>
            </a:r>
            <a:r>
              <a:rPr lang="de-DE" b="1" dirty="0"/>
              <a:t/>
            </a:r>
            <a:br>
              <a:rPr lang="de-DE" b="1" dirty="0"/>
            </a:br>
            <a:r>
              <a:rPr lang="de-DE" b="1" dirty="0" smtClean="0"/>
              <a:t>Rechten Hand Sieges-</a:t>
            </a:r>
            <a:br>
              <a:rPr lang="de-DE" b="1" dirty="0" smtClean="0"/>
            </a:br>
            <a:r>
              <a:rPr lang="de-DE" b="1" dirty="0" err="1" smtClean="0"/>
              <a:t>palme</a:t>
            </a:r>
            <a:r>
              <a:rPr lang="de-DE" b="1" dirty="0" smtClean="0"/>
              <a:t> (Sieg über </a:t>
            </a:r>
            <a:r>
              <a:rPr lang="de-DE" b="1" dirty="0"/>
              <a:t/>
            </a:r>
            <a:br>
              <a:rPr lang="de-DE" b="1" dirty="0"/>
            </a:br>
            <a:r>
              <a:rPr lang="de-DE" b="1" dirty="0" smtClean="0"/>
              <a:t>Leben und Tod)</a:t>
            </a:r>
            <a:br>
              <a:rPr lang="de-DE" b="1" dirty="0" smtClean="0"/>
            </a:br>
            <a:r>
              <a:rPr lang="de-DE" b="1" dirty="0" smtClean="0"/>
              <a:t/>
            </a:r>
            <a:br>
              <a:rPr lang="de-DE" b="1" dirty="0" smtClean="0"/>
            </a:br>
            <a:r>
              <a:rPr lang="de-DE" b="1" dirty="0" smtClean="0"/>
              <a:t>Oben Herz Mariä</a:t>
            </a:r>
            <a:r>
              <a:rPr lang="de-DE" b="1" dirty="0"/>
              <a:t/>
            </a:r>
            <a:br>
              <a:rPr lang="de-DE" b="1" dirty="0"/>
            </a:br>
            <a:r>
              <a:rPr lang="de-DE" b="1" dirty="0" smtClean="0"/>
              <a:t>Andachtsform</a:t>
            </a:r>
            <a:r>
              <a:rPr lang="de-DE" b="1" dirty="0"/>
              <a:t/>
            </a:r>
            <a:br>
              <a:rPr lang="de-DE" b="1" dirty="0"/>
            </a:br>
            <a:endParaRPr lang="de-DE" b="1"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4194" y="365125"/>
            <a:ext cx="2836023" cy="6501527"/>
          </a:xfrm>
        </p:spPr>
      </p:pic>
    </p:spTree>
    <p:extLst>
      <p:ext uri="{BB962C8B-B14F-4D97-AF65-F5344CB8AC3E}">
        <p14:creationId xmlns:p14="http://schemas.microsoft.com/office/powerpoint/2010/main" val="22805990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b="1" dirty="0" smtClean="0"/>
              <a:t>Linker Seitenaltar</a:t>
            </a:r>
            <a:br>
              <a:rPr lang="de-DE" b="1" dirty="0" smtClean="0"/>
            </a:br>
            <a:r>
              <a:rPr lang="de-DE" b="1" dirty="0" smtClean="0"/>
              <a:t>Marienaltar</a:t>
            </a:r>
            <a:br>
              <a:rPr lang="de-DE" b="1" dirty="0" smtClean="0"/>
            </a:br>
            <a:r>
              <a:rPr lang="de-DE" b="1" dirty="0"/>
              <a:t/>
            </a:r>
            <a:br>
              <a:rPr lang="de-DE" b="1" dirty="0"/>
            </a:br>
            <a:r>
              <a:rPr lang="de-DE" b="1" dirty="0" smtClean="0"/>
              <a:t>Anbetung des Hl. </a:t>
            </a:r>
            <a:br>
              <a:rPr lang="de-DE" b="1" dirty="0" smtClean="0"/>
            </a:br>
            <a:r>
              <a:rPr lang="de-DE" b="1" dirty="0" smtClean="0"/>
              <a:t>Kreuzes Jesu durch</a:t>
            </a:r>
            <a:r>
              <a:rPr lang="de-DE" b="1" dirty="0"/>
              <a:t/>
            </a:r>
            <a:br>
              <a:rPr lang="de-DE" b="1" dirty="0"/>
            </a:br>
            <a:r>
              <a:rPr lang="de-DE" b="1" dirty="0" smtClean="0"/>
              <a:t>Kaiserin Helena</a:t>
            </a:r>
            <a:r>
              <a:rPr lang="de-DE" b="1" dirty="0"/>
              <a:t/>
            </a:r>
            <a:br>
              <a:rPr lang="de-DE" b="1" dirty="0"/>
            </a:br>
            <a:r>
              <a:rPr lang="de-DE" b="1" dirty="0" smtClean="0"/>
              <a:t/>
            </a:r>
            <a:br>
              <a:rPr lang="de-DE" b="1" dirty="0" smtClean="0"/>
            </a:br>
            <a:r>
              <a:rPr lang="de-DE" b="1" dirty="0" smtClean="0"/>
              <a:t>Oben die Verehrung</a:t>
            </a:r>
            <a:br>
              <a:rPr lang="de-DE" b="1" dirty="0" smtClean="0"/>
            </a:br>
            <a:r>
              <a:rPr lang="de-DE" b="1" dirty="0" smtClean="0"/>
              <a:t>des Herzens Jesu</a:t>
            </a:r>
            <a:r>
              <a:rPr lang="de-DE" dirty="0"/>
              <a:t/>
            </a:r>
            <a:br>
              <a:rPr lang="de-DE" dirty="0"/>
            </a:br>
            <a:r>
              <a:rPr lang="de-DE" dirty="0" smtClean="0"/>
              <a:t/>
            </a:r>
            <a:br>
              <a:rPr lang="de-DE" dirty="0" smtClean="0"/>
            </a:b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9611" y="365125"/>
            <a:ext cx="2648757" cy="6364482"/>
          </a:xfrm>
        </p:spPr>
      </p:pic>
    </p:spTree>
    <p:extLst>
      <p:ext uri="{BB962C8B-B14F-4D97-AF65-F5344CB8AC3E}">
        <p14:creationId xmlns:p14="http://schemas.microsoft.com/office/powerpoint/2010/main" val="16154771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a:t/>
            </a:r>
            <a:br>
              <a:rPr lang="de-DE" dirty="0"/>
            </a:br>
            <a:r>
              <a:rPr lang="de-DE" b="1" dirty="0" smtClean="0"/>
              <a:t>Taufstein</a:t>
            </a:r>
            <a:br>
              <a:rPr lang="de-DE" b="1" dirty="0" smtClean="0"/>
            </a:br>
            <a:r>
              <a:rPr lang="de-DE" b="1" dirty="0"/>
              <a:t/>
            </a:r>
            <a:br>
              <a:rPr lang="de-DE" b="1" dirty="0"/>
            </a:br>
            <a:r>
              <a:rPr lang="de-DE" b="1" dirty="0" smtClean="0"/>
              <a:t>Jahr?</a:t>
            </a: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62616" y="494719"/>
            <a:ext cx="4682872" cy="6243831"/>
          </a:xfrm>
        </p:spPr>
      </p:pic>
    </p:spTree>
    <p:extLst>
      <p:ext uri="{BB962C8B-B14F-4D97-AF65-F5344CB8AC3E}">
        <p14:creationId xmlns:p14="http://schemas.microsoft.com/office/powerpoint/2010/main" val="952433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smtClean="0"/>
              <a:t/>
            </a:r>
            <a:br>
              <a:rPr lang="de-DE" dirty="0" smtClean="0"/>
            </a:br>
            <a:r>
              <a:rPr lang="de-DE" dirty="0"/>
              <a:t/>
            </a:r>
            <a:br>
              <a:rPr lang="de-DE" dirty="0"/>
            </a:br>
            <a:r>
              <a:rPr lang="de-DE" dirty="0" smtClean="0"/>
              <a:t/>
            </a:r>
            <a:br>
              <a:rPr lang="de-DE" dirty="0" smtClean="0"/>
            </a:br>
            <a:r>
              <a:rPr lang="de-DE" dirty="0" smtClean="0"/>
              <a:t/>
            </a:r>
            <a:br>
              <a:rPr lang="de-DE" dirty="0" smtClean="0"/>
            </a:br>
            <a:r>
              <a:rPr lang="de-DE" dirty="0" smtClean="0"/>
              <a:t/>
            </a:r>
            <a:br>
              <a:rPr lang="de-DE" dirty="0" smtClean="0"/>
            </a:br>
            <a:r>
              <a:rPr lang="de-DE" dirty="0"/>
              <a:t/>
            </a:r>
            <a:br>
              <a:rPr lang="de-DE" dirty="0"/>
            </a:br>
            <a:r>
              <a:rPr lang="de-DE" b="1" dirty="0" smtClean="0"/>
              <a:t>Kanzel</a:t>
            </a:r>
            <a:br>
              <a:rPr lang="de-DE" b="1" dirty="0" smtClean="0"/>
            </a:br>
            <a:r>
              <a:rPr lang="de-DE" b="1" dirty="0" smtClean="0"/>
              <a:t>aus dem </a:t>
            </a:r>
            <a:br>
              <a:rPr lang="de-DE" b="1" dirty="0" smtClean="0"/>
            </a:br>
            <a:r>
              <a:rPr lang="de-DE" b="1" dirty="0" smtClean="0"/>
              <a:t>19. </a:t>
            </a:r>
            <a:r>
              <a:rPr lang="de-DE" b="1" dirty="0" err="1" smtClean="0"/>
              <a:t>Jhdt</a:t>
            </a:r>
            <a:r>
              <a:rPr lang="de-DE" b="1" dirty="0" smtClean="0"/>
              <a:t/>
            </a:r>
            <a:br>
              <a:rPr lang="de-DE" b="1" dirty="0" smtClean="0"/>
            </a:br>
            <a:r>
              <a:rPr lang="de-DE" b="1" dirty="0"/>
              <a:t/>
            </a:r>
            <a:br>
              <a:rPr lang="de-DE" b="1" dirty="0"/>
            </a:br>
            <a:r>
              <a:rPr lang="de-DE" b="1" dirty="0" smtClean="0"/>
              <a:t>Neuromanischer</a:t>
            </a:r>
            <a:r>
              <a:rPr lang="de-DE" b="1" dirty="0"/>
              <a:t/>
            </a:r>
            <a:br>
              <a:rPr lang="de-DE" b="1" dirty="0"/>
            </a:br>
            <a:r>
              <a:rPr lang="de-DE" b="1" dirty="0" smtClean="0"/>
              <a:t>Stil (erdige</a:t>
            </a:r>
            <a:br>
              <a:rPr lang="de-DE" b="1" dirty="0" smtClean="0"/>
            </a:br>
            <a:r>
              <a:rPr lang="de-DE" b="1" dirty="0" smtClean="0"/>
              <a:t>Farben)</a:t>
            </a:r>
            <a:br>
              <a:rPr lang="de-DE" b="1" dirty="0" smtClean="0"/>
            </a:br>
            <a:r>
              <a:rPr lang="de-DE" dirty="0"/>
              <a:t/>
            </a:r>
            <a:br>
              <a:rPr lang="de-DE" dirty="0"/>
            </a:br>
            <a:r>
              <a:rPr lang="de-DE" dirty="0" smtClean="0"/>
              <a:t/>
            </a:r>
            <a:br>
              <a:rPr lang="de-DE" dirty="0" smtClean="0"/>
            </a:br>
            <a:endParaRPr lang="de-DE"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10897" y="365125"/>
            <a:ext cx="4754953" cy="6339938"/>
          </a:xfrm>
        </p:spPr>
      </p:pic>
    </p:spTree>
    <p:extLst>
      <p:ext uri="{BB962C8B-B14F-4D97-AF65-F5344CB8AC3E}">
        <p14:creationId xmlns:p14="http://schemas.microsoft.com/office/powerpoint/2010/main" val="1078996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dirty="0" smtClean="0"/>
              <a:t/>
            </a:r>
            <a:br>
              <a:rPr lang="de-DE" dirty="0" smtClean="0"/>
            </a:br>
            <a:r>
              <a:rPr lang="de-DE" dirty="0" smtClean="0"/>
              <a:t/>
            </a:r>
            <a:br>
              <a:rPr lang="de-DE" dirty="0" smtClean="0"/>
            </a:br>
            <a:r>
              <a:rPr lang="de-DE" dirty="0"/>
              <a:t/>
            </a:r>
            <a:br>
              <a:rPr lang="de-DE" dirty="0"/>
            </a:br>
            <a:r>
              <a:rPr lang="de-DE" b="1" dirty="0" smtClean="0"/>
              <a:t>Deckengemälde</a:t>
            </a:r>
            <a:br>
              <a:rPr lang="de-DE" b="1" dirty="0" smtClean="0"/>
            </a:br>
            <a:r>
              <a:rPr lang="de-DE" b="1" dirty="0" smtClean="0"/>
              <a:t>im Chorraum</a:t>
            </a:r>
            <a:br>
              <a:rPr lang="de-DE" b="1" dirty="0" smtClean="0"/>
            </a:br>
            <a:r>
              <a:rPr lang="de-DE" b="1" dirty="0"/>
              <a:t/>
            </a:r>
            <a:br>
              <a:rPr lang="de-DE" b="1" dirty="0"/>
            </a:br>
            <a:r>
              <a:rPr lang="de-DE" b="1" dirty="0" smtClean="0"/>
              <a:t>Kirche mit den </a:t>
            </a:r>
            <a:br>
              <a:rPr lang="de-DE" b="1" dirty="0" smtClean="0"/>
            </a:br>
            <a:r>
              <a:rPr lang="de-DE" b="1" dirty="0" smtClean="0"/>
              <a:t>4 Erdteilen</a:t>
            </a:r>
            <a:br>
              <a:rPr lang="de-DE" b="1" dirty="0" smtClean="0"/>
            </a:br>
            <a:r>
              <a:rPr lang="de-DE" b="1" dirty="0" smtClean="0"/>
              <a:t>Verehrung des</a:t>
            </a:r>
            <a:br>
              <a:rPr lang="de-DE" b="1" dirty="0" smtClean="0"/>
            </a:br>
            <a:r>
              <a:rPr lang="de-DE" b="1" dirty="0" smtClean="0"/>
              <a:t>Hl. Sakraments</a:t>
            </a:r>
            <a:r>
              <a:rPr lang="de-DE" b="1" dirty="0"/>
              <a:t/>
            </a:r>
            <a:br>
              <a:rPr lang="de-DE" b="1" dirty="0"/>
            </a:br>
            <a:r>
              <a:rPr lang="de-DE" b="1" dirty="0" smtClean="0"/>
              <a:t>durch alle Stände</a:t>
            </a:r>
            <a:br>
              <a:rPr lang="de-DE" b="1" dirty="0" smtClean="0"/>
            </a:br>
            <a:r>
              <a:rPr lang="de-DE" b="1" dirty="0" smtClean="0"/>
              <a:t>und Erdteile</a:t>
            </a:r>
            <a:r>
              <a:rPr lang="de-DE" dirty="0"/>
              <a:t/>
            </a:r>
            <a:br>
              <a:rPr lang="de-DE" dirty="0"/>
            </a:br>
            <a:endParaRPr lang="de-DE"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80454" y="365125"/>
            <a:ext cx="4615373" cy="6397745"/>
          </a:xfrm>
        </p:spPr>
      </p:pic>
    </p:spTree>
    <p:extLst>
      <p:ext uri="{BB962C8B-B14F-4D97-AF65-F5344CB8AC3E}">
        <p14:creationId xmlns:p14="http://schemas.microsoft.com/office/powerpoint/2010/main" val="3645005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b="1" dirty="0" smtClean="0"/>
              <a:t>Gemälde in der</a:t>
            </a:r>
            <a:br>
              <a:rPr lang="de-DE" b="1" dirty="0" smtClean="0"/>
            </a:br>
            <a:r>
              <a:rPr lang="de-DE" b="1" dirty="0" smtClean="0"/>
              <a:t>Mitte des </a:t>
            </a:r>
            <a:br>
              <a:rPr lang="de-DE" b="1" dirty="0" smtClean="0"/>
            </a:br>
            <a:r>
              <a:rPr lang="de-DE" b="1" dirty="0" smtClean="0"/>
              <a:t>Langhauses</a:t>
            </a:r>
            <a:r>
              <a:rPr lang="de-DE" b="1" dirty="0"/>
              <a:t/>
            </a:r>
            <a:br>
              <a:rPr lang="de-DE" b="1" dirty="0"/>
            </a:br>
            <a:r>
              <a:rPr lang="de-DE" b="1" dirty="0" smtClean="0"/>
              <a:t/>
            </a:r>
            <a:br>
              <a:rPr lang="de-DE" b="1" dirty="0" smtClean="0"/>
            </a:br>
            <a:r>
              <a:rPr lang="de-DE" b="1" dirty="0" smtClean="0"/>
              <a:t>Verehrung des HL.</a:t>
            </a:r>
            <a:br>
              <a:rPr lang="de-DE" b="1" dirty="0" smtClean="0"/>
            </a:br>
            <a:r>
              <a:rPr lang="de-DE" b="1" dirty="0" smtClean="0"/>
              <a:t>Kreuzes durch</a:t>
            </a:r>
            <a:r>
              <a:rPr lang="de-DE" b="1" dirty="0"/>
              <a:t/>
            </a:r>
            <a:br>
              <a:rPr lang="de-DE" b="1" dirty="0"/>
            </a:br>
            <a:r>
              <a:rPr lang="de-DE" b="1" dirty="0" smtClean="0"/>
              <a:t>Kaiserin Helenas und</a:t>
            </a:r>
            <a:br>
              <a:rPr lang="de-DE" b="1" dirty="0" smtClean="0"/>
            </a:br>
            <a:r>
              <a:rPr lang="de-DE" b="1" dirty="0" smtClean="0"/>
              <a:t>Kaiser </a:t>
            </a:r>
            <a:r>
              <a:rPr lang="de-DE" b="1" dirty="0" err="1" smtClean="0"/>
              <a:t>Heraklius</a:t>
            </a:r>
            <a:r>
              <a:rPr lang="de-DE" b="1" dirty="0"/>
              <a:t/>
            </a:r>
            <a:br>
              <a:rPr lang="de-DE" b="1" dirty="0"/>
            </a:br>
            <a:r>
              <a:rPr lang="de-DE" b="1" dirty="0" smtClean="0"/>
              <a:t>(teilweise</a:t>
            </a:r>
            <a:br>
              <a:rPr lang="de-DE" b="1" dirty="0" smtClean="0"/>
            </a:br>
            <a:r>
              <a:rPr lang="de-DE" b="1" dirty="0" err="1" smtClean="0"/>
              <a:t>Hauggfiguren</a:t>
            </a:r>
            <a:r>
              <a:rPr lang="de-DE" b="1" dirty="0" smtClean="0"/>
              <a:t>)</a:t>
            </a: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784" y="365125"/>
            <a:ext cx="4629963" cy="6417970"/>
          </a:xfrm>
        </p:spPr>
      </p:pic>
    </p:spTree>
    <p:extLst>
      <p:ext uri="{BB962C8B-B14F-4D97-AF65-F5344CB8AC3E}">
        <p14:creationId xmlns:p14="http://schemas.microsoft.com/office/powerpoint/2010/main" val="11021381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smtClean="0"/>
              <a:t/>
            </a:r>
            <a:br>
              <a:rPr lang="de-DE" dirty="0" smtClean="0"/>
            </a:br>
            <a:r>
              <a:rPr lang="de-DE" dirty="0"/>
              <a:t/>
            </a:r>
            <a:br>
              <a:rPr lang="de-DE" dirty="0"/>
            </a:br>
            <a:r>
              <a:rPr lang="de-DE" dirty="0" smtClean="0"/>
              <a:t/>
            </a:r>
            <a:br>
              <a:rPr lang="de-DE" dirty="0" smtClean="0"/>
            </a:br>
            <a:r>
              <a:rPr lang="de-DE" dirty="0" smtClean="0"/>
              <a:t/>
            </a:r>
            <a:br>
              <a:rPr lang="de-DE" dirty="0" smtClean="0"/>
            </a:br>
            <a:r>
              <a:rPr lang="de-DE" dirty="0"/>
              <a:t/>
            </a:r>
            <a:br>
              <a:rPr lang="de-DE" dirty="0"/>
            </a:br>
            <a:r>
              <a:rPr lang="de-DE" dirty="0" smtClean="0"/>
              <a:t/>
            </a:r>
            <a:br>
              <a:rPr lang="de-DE" dirty="0" smtClean="0"/>
            </a:br>
            <a:r>
              <a:rPr lang="de-DE" dirty="0" smtClean="0"/>
              <a:t/>
            </a:r>
            <a:br>
              <a:rPr lang="de-DE" dirty="0" smtClean="0"/>
            </a:br>
            <a:r>
              <a:rPr lang="de-DE" dirty="0"/>
              <a:t/>
            </a:r>
            <a:br>
              <a:rPr lang="de-DE" dirty="0"/>
            </a:br>
            <a:r>
              <a:rPr lang="de-DE" dirty="0" smtClean="0"/>
              <a:t/>
            </a:r>
            <a:br>
              <a:rPr lang="de-DE" dirty="0" smtClean="0"/>
            </a:br>
            <a:r>
              <a:rPr lang="de-DE" dirty="0" smtClean="0"/>
              <a:t/>
            </a:r>
            <a:br>
              <a:rPr lang="de-DE" dirty="0" smtClean="0"/>
            </a:br>
            <a:r>
              <a:rPr lang="de-DE" dirty="0" smtClean="0"/>
              <a:t/>
            </a:r>
            <a:br>
              <a:rPr lang="de-DE" dirty="0" smtClean="0"/>
            </a:br>
            <a:r>
              <a:rPr lang="de-DE" b="1" dirty="0" smtClean="0"/>
              <a:t>Bild Mitte hinten</a:t>
            </a:r>
            <a:r>
              <a:rPr lang="de-DE" dirty="0" smtClean="0"/>
              <a:t/>
            </a:r>
            <a:br>
              <a:rPr lang="de-DE" dirty="0" smtClean="0"/>
            </a:br>
            <a:r>
              <a:rPr lang="de-DE" dirty="0"/>
              <a:t/>
            </a:r>
            <a:br>
              <a:rPr lang="de-DE" dirty="0"/>
            </a:br>
            <a:r>
              <a:rPr lang="de-DE" sz="3100" b="1" dirty="0" smtClean="0"/>
              <a:t>Maria als Fürbitterin der</a:t>
            </a:r>
            <a:br>
              <a:rPr lang="de-DE" sz="3100" b="1" dirty="0" smtClean="0"/>
            </a:br>
            <a:r>
              <a:rPr lang="de-DE" sz="3100" b="1" dirty="0" smtClean="0"/>
              <a:t>Hilfesuchenden:</a:t>
            </a:r>
            <a:br>
              <a:rPr lang="de-DE" sz="3100" b="1" dirty="0" smtClean="0"/>
            </a:br>
            <a:r>
              <a:rPr lang="de-DE" sz="3100" b="1" dirty="0" smtClean="0"/>
              <a:t/>
            </a:r>
            <a:br>
              <a:rPr lang="de-DE" sz="3100" b="1" dirty="0" smtClean="0"/>
            </a:br>
            <a:r>
              <a:rPr lang="de-DE" sz="3100" b="1" dirty="0" err="1" smtClean="0"/>
              <a:t>Sanitatem</a:t>
            </a:r>
            <a:r>
              <a:rPr lang="de-DE" sz="3100" b="1" dirty="0" smtClean="0"/>
              <a:t> (Gesundheit</a:t>
            </a:r>
            <a:br>
              <a:rPr lang="de-DE" sz="3100" b="1" dirty="0" smtClean="0"/>
            </a:br>
            <a:r>
              <a:rPr lang="de-DE" sz="3100" b="1" dirty="0" smtClean="0"/>
              <a:t>des Leibes und der Seele)</a:t>
            </a:r>
            <a:br>
              <a:rPr lang="de-DE" sz="3100" b="1" dirty="0" smtClean="0"/>
            </a:br>
            <a:r>
              <a:rPr lang="de-DE" sz="3600" b="1" dirty="0" err="1" smtClean="0"/>
              <a:t>Caritatem</a:t>
            </a:r>
            <a:r>
              <a:rPr lang="de-DE" sz="3600" b="1" dirty="0" smtClean="0"/>
              <a:t> (irdische und</a:t>
            </a:r>
            <a:br>
              <a:rPr lang="de-DE" sz="3600" b="1" dirty="0" smtClean="0"/>
            </a:br>
            <a:r>
              <a:rPr lang="de-DE" sz="3600" b="1" dirty="0" smtClean="0"/>
              <a:t>himmlische Liebe)</a:t>
            </a:r>
            <a:r>
              <a:rPr lang="de-DE" sz="3600" b="1" dirty="0"/>
              <a:t/>
            </a:r>
            <a:br>
              <a:rPr lang="de-DE" sz="3600" b="1" dirty="0"/>
            </a:br>
            <a:r>
              <a:rPr lang="de-DE" sz="3600" b="1" dirty="0" err="1" smtClean="0"/>
              <a:t>Bonam</a:t>
            </a:r>
            <a:r>
              <a:rPr lang="de-DE" sz="3600" b="1" dirty="0" smtClean="0"/>
              <a:t> </a:t>
            </a:r>
            <a:r>
              <a:rPr lang="de-DE" sz="3600" b="1" dirty="0" err="1" smtClean="0"/>
              <a:t>mortem</a:t>
            </a:r>
            <a:r>
              <a:rPr lang="de-DE" sz="3600" b="1" dirty="0" smtClean="0"/>
              <a:t/>
            </a:r>
            <a:br>
              <a:rPr lang="de-DE" sz="3600" b="1" dirty="0" smtClean="0"/>
            </a:br>
            <a:r>
              <a:rPr lang="de-DE" sz="3600" b="1" dirty="0" smtClean="0"/>
              <a:t>(Gnädigen Tod)</a:t>
            </a:r>
            <a:br>
              <a:rPr lang="de-DE" sz="3600" b="1" dirty="0" smtClean="0"/>
            </a:br>
            <a:r>
              <a:rPr lang="de-DE" sz="3600" b="1" dirty="0" err="1" smtClean="0"/>
              <a:t>Officium</a:t>
            </a:r>
            <a:r>
              <a:rPr lang="de-DE" sz="3600" b="1" dirty="0" smtClean="0"/>
              <a:t> (Wohlwollen)</a:t>
            </a:r>
            <a:r>
              <a:rPr lang="de-DE" sz="3600" b="1" dirty="0"/>
              <a:t/>
            </a:r>
            <a:br>
              <a:rPr lang="de-DE" sz="3600" b="1" dirty="0"/>
            </a:br>
            <a:r>
              <a:rPr lang="de-DE" sz="3600" b="1" dirty="0" smtClean="0"/>
              <a:t>im Leben und im Tod)</a:t>
            </a:r>
            <a:br>
              <a:rPr lang="de-DE" sz="3600" b="1" dirty="0" smtClean="0"/>
            </a:br>
            <a:r>
              <a:rPr lang="de-DE" sz="3600" b="1" dirty="0" smtClean="0"/>
              <a:t>Oben: </a:t>
            </a:r>
            <a:r>
              <a:rPr lang="de-DE" sz="3600" b="1" dirty="0" err="1" smtClean="0"/>
              <a:t>Lumen</a:t>
            </a:r>
            <a:r>
              <a:rPr lang="de-DE" sz="3600" b="1" dirty="0" smtClean="0"/>
              <a:t> fiat – Es werde Licht</a:t>
            </a:r>
            <a:r>
              <a:rPr lang="de-DE" b="1" dirty="0"/>
              <a:t/>
            </a:r>
            <a:br>
              <a:rPr lang="de-DE" b="1" dirty="0"/>
            </a:br>
            <a:r>
              <a:rPr lang="de-DE" b="1" dirty="0" smtClean="0"/>
              <a:t/>
            </a:r>
            <a:br>
              <a:rPr lang="de-DE" b="1" dirty="0" smtClean="0"/>
            </a:br>
            <a:r>
              <a:rPr lang="de-DE" b="1" dirty="0"/>
              <a:t/>
            </a:r>
            <a:br>
              <a:rPr lang="de-DE" b="1" dirty="0"/>
            </a:b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12042" y="1690688"/>
            <a:ext cx="6407203" cy="4454460"/>
          </a:xfrm>
        </p:spPr>
      </p:pic>
    </p:spTree>
    <p:extLst>
      <p:ext uri="{BB962C8B-B14F-4D97-AF65-F5344CB8AC3E}">
        <p14:creationId xmlns:p14="http://schemas.microsoft.com/office/powerpoint/2010/main" val="3140977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154004"/>
            <a:ext cx="10096901" cy="5509200"/>
          </a:xfrm>
          <a:prstGeom prst="rect">
            <a:avLst/>
          </a:prstGeom>
        </p:spPr>
        <p:txBody>
          <a:bodyPr wrap="square">
            <a:spAutoFit/>
          </a:bodyPr>
          <a:lstStyle/>
          <a:p>
            <a:pPr algn="just" hangingPunct="0">
              <a:spcAft>
                <a:spcPts val="0"/>
              </a:spcAft>
            </a:pPr>
            <a:endParaRPr lang="de-DE" sz="3200" dirty="0" smtClean="0">
              <a:effectLst/>
              <a:latin typeface="Times New Roman" panose="02020603050405020304" pitchFamily="18" charset="0"/>
              <a:ea typeface="Times New Roman" panose="02020603050405020304" pitchFamily="18" charset="0"/>
            </a:endParaRPr>
          </a:p>
          <a:p>
            <a:pPr algn="just" hangingPunct="0">
              <a:spcAft>
                <a:spcPts val="0"/>
              </a:spcAft>
            </a:pPr>
            <a:r>
              <a:rPr lang="de-DE" sz="3200" dirty="0" smtClean="0">
                <a:effectLst/>
                <a:latin typeface="Times New Roman" panose="02020603050405020304" pitchFamily="18" charset="0"/>
                <a:ea typeface="Times New Roman" panose="02020603050405020304" pitchFamily="18" charset="0"/>
              </a:rPr>
              <a:t>	Kirchenmitgliederversammlung am </a:t>
            </a:r>
          </a:p>
          <a:p>
            <a:pPr algn="just" hangingPunct="0">
              <a:spcAft>
                <a:spcPts val="0"/>
              </a:spcAft>
            </a:pPr>
            <a:r>
              <a:rPr lang="de-DE" sz="3200" dirty="0" smtClean="0">
                <a:effectLst/>
                <a:latin typeface="Times New Roman" panose="02020603050405020304" pitchFamily="18" charset="0"/>
                <a:ea typeface="Times New Roman" panose="02020603050405020304" pitchFamily="18" charset="0"/>
              </a:rPr>
              <a:t>	18. Juni 1911: Beschlussvorschlag: </a:t>
            </a:r>
          </a:p>
          <a:p>
            <a:pPr algn="just" hangingPunct="0">
              <a:spcAft>
                <a:spcPts val="0"/>
              </a:spcAft>
            </a:pPr>
            <a:r>
              <a:rPr lang="de-DE" sz="3200" dirty="0" smtClean="0">
                <a:effectLst/>
                <a:latin typeface="Times New Roman" panose="02020603050405020304" pitchFamily="18" charset="0"/>
                <a:ea typeface="Times New Roman" panose="02020603050405020304" pitchFamily="18" charset="0"/>
              </a:rPr>
              <a:t>	3 Fragen wurden erörtert:</a:t>
            </a:r>
          </a:p>
          <a:p>
            <a:pPr marL="1257300" lvl="2" indent="-342900" algn="just" hangingPunct="0">
              <a:buFont typeface="+mj-lt"/>
              <a:buAutoNum type="arabicPeriod"/>
            </a:pPr>
            <a:r>
              <a:rPr lang="de-DE" sz="3200" dirty="0" smtClean="0">
                <a:effectLst/>
                <a:latin typeface="Times New Roman" panose="02020603050405020304" pitchFamily="18" charset="0"/>
                <a:ea typeface="Times New Roman" panose="02020603050405020304" pitchFamily="18" charset="0"/>
              </a:rPr>
              <a:t>Soll die Kirche restauriert werden? </a:t>
            </a:r>
          </a:p>
          <a:p>
            <a:pPr marL="1257300" lvl="2" indent="-342900" algn="just" hangingPunct="0">
              <a:buFont typeface="+mj-lt"/>
              <a:buAutoNum type="arabicPeriod"/>
            </a:pPr>
            <a:r>
              <a:rPr lang="de-DE" sz="3200" dirty="0" smtClean="0">
                <a:effectLst/>
                <a:latin typeface="Times New Roman" panose="02020603050405020304" pitchFamily="18" charset="0"/>
                <a:ea typeface="Times New Roman" panose="02020603050405020304" pitchFamily="18" charset="0"/>
              </a:rPr>
              <a:t>Soll die Kirche erweitert werden? </a:t>
            </a:r>
          </a:p>
          <a:p>
            <a:pPr marL="1257300" lvl="2" indent="-342900" algn="just" hangingPunct="0">
              <a:buFont typeface="+mj-lt"/>
              <a:buAutoNum type="arabicPeriod"/>
            </a:pPr>
            <a:r>
              <a:rPr lang="de-DE" sz="3200" dirty="0" smtClean="0">
                <a:effectLst/>
                <a:latin typeface="Times New Roman" panose="02020603050405020304" pitchFamily="18" charset="0"/>
                <a:ea typeface="Times New Roman" panose="02020603050405020304" pitchFamily="18" charset="0"/>
              </a:rPr>
              <a:t>Soll eine neue Kirche gebaut werden? </a:t>
            </a:r>
          </a:p>
          <a:p>
            <a:pPr lvl="0" algn="just" hangingPunct="0">
              <a:spcAft>
                <a:spcPts val="0"/>
              </a:spcAft>
            </a:pPr>
            <a:r>
              <a:rPr lang="de-DE" sz="3200" dirty="0">
                <a:latin typeface="Times New Roman" panose="02020603050405020304" pitchFamily="18" charset="0"/>
                <a:ea typeface="Times New Roman" panose="02020603050405020304" pitchFamily="18" charset="0"/>
              </a:rPr>
              <a:t> </a:t>
            </a:r>
            <a:r>
              <a:rPr lang="de-DE" sz="3200" dirty="0" smtClean="0">
                <a:latin typeface="Times New Roman" panose="02020603050405020304" pitchFamily="18" charset="0"/>
                <a:ea typeface="Times New Roman" panose="02020603050405020304" pitchFamily="18" charset="0"/>
              </a:rPr>
              <a:t>   	    </a:t>
            </a:r>
            <a:r>
              <a:rPr lang="de-DE" sz="3200" dirty="0" smtClean="0">
                <a:effectLst/>
                <a:latin typeface="Times New Roman" panose="02020603050405020304" pitchFamily="18" charset="0"/>
                <a:ea typeface="Times New Roman" panose="02020603050405020304" pitchFamily="18" charset="0"/>
              </a:rPr>
              <a:t>(So ein Unsinn</a:t>
            </a:r>
            <a:r>
              <a:rPr lang="de-DE" sz="3200" dirty="0" smtClean="0">
                <a:latin typeface="Times New Roman" panose="02020603050405020304" pitchFamily="18" charset="0"/>
                <a:ea typeface="Times New Roman" panose="02020603050405020304" pitchFamily="18" charset="0"/>
              </a:rPr>
              <a:t>!</a:t>
            </a:r>
            <a:r>
              <a:rPr lang="de-DE" sz="3200" dirty="0" smtClean="0">
                <a:effectLst/>
                <a:latin typeface="Times New Roman" panose="02020603050405020304" pitchFamily="18" charset="0"/>
                <a:ea typeface="Times New Roman" panose="02020603050405020304" pitchFamily="18" charset="0"/>
              </a:rPr>
              <a:t>)</a:t>
            </a:r>
          </a:p>
          <a:p>
            <a:pPr marL="449580" algn="just" hangingPunct="0">
              <a:spcAft>
                <a:spcPts val="0"/>
              </a:spcAft>
            </a:pPr>
            <a:r>
              <a:rPr lang="de-DE" sz="3200" dirty="0" smtClean="0">
                <a:effectLst/>
                <a:latin typeface="Times New Roman" panose="02020603050405020304" pitchFamily="18" charset="0"/>
                <a:ea typeface="Times New Roman" panose="02020603050405020304" pitchFamily="18" charset="0"/>
              </a:rPr>
              <a:t> 	Projekt 2 Erweiterung: Laut Abstimmung waren 28 	Stimmen dafür, jedoch der Platz beschränkt für cirka 6 	Meter und zudem gibt es nichts Schönes. </a:t>
            </a:r>
            <a:endParaRPr lang="de-DE"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91615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smtClean="0"/>
              <a:t/>
            </a:r>
            <a:br>
              <a:rPr lang="de-DE" dirty="0" smtClean="0"/>
            </a:br>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b="1" dirty="0" smtClean="0"/>
              <a:t>Bild in der Mitte vorne</a:t>
            </a:r>
            <a:r>
              <a:rPr lang="de-DE" sz="3100" dirty="0" smtClean="0"/>
              <a:t/>
            </a:r>
            <a:br>
              <a:rPr lang="de-DE" sz="3100" dirty="0" smtClean="0"/>
            </a:br>
            <a:r>
              <a:rPr lang="de-DE" sz="3100" dirty="0"/>
              <a:t/>
            </a:r>
            <a:br>
              <a:rPr lang="de-DE" sz="3100" dirty="0"/>
            </a:br>
            <a:r>
              <a:rPr lang="de-DE" sz="3100" b="1" dirty="0" smtClean="0"/>
              <a:t>Rosenkranzmadonna</a:t>
            </a:r>
            <a:br>
              <a:rPr lang="de-DE" sz="3100" b="1" dirty="0" smtClean="0"/>
            </a:br>
            <a:r>
              <a:rPr lang="de-DE" sz="3100" b="1" dirty="0" smtClean="0"/>
              <a:t>mit dem Hl. Dominikus</a:t>
            </a:r>
            <a:r>
              <a:rPr lang="de-DE" sz="3100" b="1" dirty="0"/>
              <a:t/>
            </a:r>
            <a:br>
              <a:rPr lang="de-DE" sz="3100" b="1" dirty="0"/>
            </a:br>
            <a:r>
              <a:rPr lang="de-DE" sz="3100" b="1" dirty="0" smtClean="0"/>
              <a:t>und Katharina von Siena.</a:t>
            </a:r>
            <a:br>
              <a:rPr lang="de-DE" sz="3100" b="1" dirty="0" smtClean="0"/>
            </a:br>
            <a:r>
              <a:rPr lang="de-DE" sz="3100" b="1" dirty="0" smtClean="0"/>
              <a:t>Maria reicht dem </a:t>
            </a:r>
            <a:r>
              <a:rPr lang="de-DE" sz="3100" b="1" dirty="0"/>
              <a:t/>
            </a:r>
            <a:br>
              <a:rPr lang="de-DE" sz="3100" b="1" dirty="0"/>
            </a:br>
            <a:r>
              <a:rPr lang="de-DE" sz="3100" b="1" dirty="0" smtClean="0"/>
              <a:t>Dominikus einen Rosen-</a:t>
            </a:r>
            <a:br>
              <a:rPr lang="de-DE" sz="3100" b="1" dirty="0" smtClean="0"/>
            </a:br>
            <a:r>
              <a:rPr lang="de-DE" sz="3100" b="1" dirty="0" err="1" smtClean="0"/>
              <a:t>kranz</a:t>
            </a:r>
            <a:r>
              <a:rPr lang="de-DE" sz="3100" b="1" dirty="0" smtClean="0"/>
              <a:t> und erklärt ihm </a:t>
            </a:r>
            <a:r>
              <a:rPr lang="de-DE" sz="3100" b="1" dirty="0"/>
              <a:t/>
            </a:r>
            <a:br>
              <a:rPr lang="de-DE" sz="3100" b="1" dirty="0"/>
            </a:br>
            <a:r>
              <a:rPr lang="de-DE" sz="3100" b="1" dirty="0" smtClean="0"/>
              <a:t>dessen Gesätze.</a:t>
            </a:r>
            <a:br>
              <a:rPr lang="de-DE" sz="3100" b="1" dirty="0" smtClean="0"/>
            </a:br>
            <a:r>
              <a:rPr lang="de-DE" sz="3100" b="1" dirty="0"/>
              <a:t/>
            </a:r>
            <a:br>
              <a:rPr lang="de-DE" sz="3100" b="1" dirty="0"/>
            </a:br>
            <a:r>
              <a:rPr lang="de-DE" sz="3100" b="1" dirty="0" smtClean="0"/>
              <a:t>Oben im Bild die Drei-</a:t>
            </a:r>
            <a:br>
              <a:rPr lang="de-DE" sz="3100" b="1" dirty="0" smtClean="0"/>
            </a:br>
            <a:r>
              <a:rPr lang="de-DE" sz="3100" b="1" dirty="0" err="1" smtClean="0"/>
              <a:t>faltigkeit</a:t>
            </a:r>
            <a:r>
              <a:rPr lang="de-DE" sz="3100" b="1" dirty="0" smtClean="0"/>
              <a:t/>
            </a:r>
            <a:br>
              <a:rPr lang="de-DE" sz="3100" b="1" dirty="0" smtClean="0"/>
            </a:br>
            <a:endParaRPr lang="de-DE" sz="3100"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0175" y="1589903"/>
            <a:ext cx="7334615" cy="5099222"/>
          </a:xfrm>
        </p:spPr>
      </p:pic>
    </p:spTree>
    <p:extLst>
      <p:ext uri="{BB962C8B-B14F-4D97-AF65-F5344CB8AC3E}">
        <p14:creationId xmlns:p14="http://schemas.microsoft.com/office/powerpoint/2010/main" val="17734311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Heiliger Alexander (vorne links)</a:t>
            </a:r>
            <a:br>
              <a:rPr lang="de-DE" b="1" dirty="0" smtClean="0"/>
            </a:br>
            <a:r>
              <a:rPr lang="de-DE" b="1" dirty="0" smtClean="0"/>
              <a:t/>
            </a:r>
            <a:br>
              <a:rPr lang="de-DE" b="1" dirty="0" smtClean="0"/>
            </a:br>
            <a:r>
              <a:rPr lang="de-DE" b="1" dirty="0"/>
              <a:t/>
            </a:r>
            <a:br>
              <a:rPr lang="de-DE" b="1" dirty="0"/>
            </a:br>
            <a:r>
              <a:rPr lang="de-DE" b="1" dirty="0" smtClean="0"/>
              <a:t>Ottobeurer</a:t>
            </a:r>
            <a:br>
              <a:rPr lang="de-DE" b="1" dirty="0" smtClean="0"/>
            </a:br>
            <a:r>
              <a:rPr lang="de-DE" b="1" dirty="0" smtClean="0"/>
              <a:t>Kirchen-</a:t>
            </a:r>
            <a:br>
              <a:rPr lang="de-DE" b="1" dirty="0" smtClean="0"/>
            </a:br>
            <a:r>
              <a:rPr lang="de-DE" b="1" dirty="0" err="1" smtClean="0"/>
              <a:t>patron</a:t>
            </a:r>
            <a:r>
              <a:rPr lang="de-DE" b="1" dirty="0"/>
              <a:t/>
            </a:r>
            <a:br>
              <a:rPr lang="de-DE" b="1" dirty="0"/>
            </a:b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50508" y="1690688"/>
            <a:ext cx="7328891" cy="4949009"/>
          </a:xfrm>
        </p:spPr>
      </p:pic>
    </p:spTree>
    <p:extLst>
      <p:ext uri="{BB962C8B-B14F-4D97-AF65-F5344CB8AC3E}">
        <p14:creationId xmlns:p14="http://schemas.microsoft.com/office/powerpoint/2010/main" val="21542140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
            </a:r>
            <a:br>
              <a:rPr lang="de-DE" b="1" dirty="0" smtClean="0"/>
            </a:br>
            <a:r>
              <a:rPr lang="de-DE" b="1" dirty="0" smtClean="0"/>
              <a:t>Heiliger Theodor (vorne rechts)</a:t>
            </a:r>
            <a:br>
              <a:rPr lang="de-DE" b="1" dirty="0" smtClean="0"/>
            </a:br>
            <a:r>
              <a:rPr lang="de-DE" b="1" dirty="0"/>
              <a:t/>
            </a:r>
            <a:br>
              <a:rPr lang="de-DE" b="1" dirty="0"/>
            </a:br>
            <a:r>
              <a:rPr lang="de-DE" b="1" dirty="0" smtClean="0"/>
              <a:t>Ottobeurer</a:t>
            </a:r>
            <a:br>
              <a:rPr lang="de-DE" b="1" dirty="0" smtClean="0"/>
            </a:br>
            <a:r>
              <a:rPr lang="de-DE" b="1" dirty="0" smtClean="0"/>
              <a:t>Kirchen-</a:t>
            </a:r>
            <a:br>
              <a:rPr lang="de-DE" b="1" dirty="0" smtClean="0"/>
            </a:br>
            <a:r>
              <a:rPr lang="de-DE" b="1" dirty="0" err="1" smtClean="0"/>
              <a:t>patron</a:t>
            </a:r>
            <a:r>
              <a:rPr lang="de-DE" b="1" dirty="0" smtClean="0"/>
              <a:t/>
            </a:r>
            <a:br>
              <a:rPr lang="de-DE" b="1" dirty="0" smtClean="0"/>
            </a:br>
            <a:r>
              <a:rPr lang="de-DE" b="1" dirty="0"/>
              <a:t/>
            </a:r>
            <a:br>
              <a:rPr lang="de-DE" b="1" dirty="0"/>
            </a:b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05881" y="1690688"/>
            <a:ext cx="6998414" cy="4865485"/>
          </a:xfrm>
        </p:spPr>
      </p:pic>
    </p:spTree>
    <p:extLst>
      <p:ext uri="{BB962C8B-B14F-4D97-AF65-F5344CB8AC3E}">
        <p14:creationId xmlns:p14="http://schemas.microsoft.com/office/powerpoint/2010/main" val="9559213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Heiliger Gordian (</a:t>
            </a:r>
            <a:r>
              <a:rPr lang="de-DE" b="1" dirty="0"/>
              <a:t>M</a:t>
            </a:r>
            <a:r>
              <a:rPr lang="de-DE" b="1" dirty="0" smtClean="0"/>
              <a:t>itte links)</a:t>
            </a:r>
            <a:br>
              <a:rPr lang="de-DE" b="1" dirty="0" smtClean="0"/>
            </a:br>
            <a:r>
              <a:rPr lang="de-DE" b="1" dirty="0" smtClean="0"/>
              <a:t/>
            </a:r>
            <a:br>
              <a:rPr lang="de-DE" b="1" dirty="0" smtClean="0"/>
            </a:br>
            <a:r>
              <a:rPr lang="de-DE" b="1" dirty="0" smtClean="0"/>
              <a:t>Kirchen-</a:t>
            </a:r>
            <a:br>
              <a:rPr lang="de-DE" b="1" dirty="0" smtClean="0"/>
            </a:br>
            <a:r>
              <a:rPr lang="de-DE" b="1" dirty="0" err="1" smtClean="0"/>
              <a:t>patron</a:t>
            </a:r>
            <a:r>
              <a:rPr lang="de-DE" b="1" dirty="0" smtClean="0"/>
              <a:t> </a:t>
            </a:r>
            <a:r>
              <a:rPr lang="de-DE" b="1" dirty="0"/>
              <a:t/>
            </a:r>
            <a:br>
              <a:rPr lang="de-DE" b="1" dirty="0"/>
            </a:br>
            <a:r>
              <a:rPr lang="de-DE" b="1" dirty="0" smtClean="0"/>
              <a:t>Frechen-</a:t>
            </a:r>
            <a:br>
              <a:rPr lang="de-DE" b="1" dirty="0" smtClean="0"/>
            </a:br>
            <a:r>
              <a:rPr lang="de-DE" b="1" dirty="0" err="1" smtClean="0"/>
              <a:t>rieden</a:t>
            </a:r>
            <a:r>
              <a:rPr lang="de-DE" b="1" dirty="0"/>
              <a:t/>
            </a:r>
            <a:br>
              <a:rPr lang="de-DE" b="1" dirty="0"/>
            </a:b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7600" y="1690688"/>
            <a:ext cx="6978326" cy="4851520"/>
          </a:xfrm>
        </p:spPr>
      </p:pic>
    </p:spTree>
    <p:extLst>
      <p:ext uri="{BB962C8B-B14F-4D97-AF65-F5344CB8AC3E}">
        <p14:creationId xmlns:p14="http://schemas.microsoft.com/office/powerpoint/2010/main" val="31216379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Heiliger Epimach (Mitte rechts)</a:t>
            </a:r>
            <a:br>
              <a:rPr lang="de-DE" b="1" dirty="0" smtClean="0"/>
            </a:br>
            <a:r>
              <a:rPr lang="de-DE" b="1" dirty="0"/>
              <a:t/>
            </a:r>
            <a:br>
              <a:rPr lang="de-DE" b="1" dirty="0"/>
            </a:br>
            <a:r>
              <a:rPr lang="de-DE" b="1" dirty="0" smtClean="0"/>
              <a:t>Kirchen-</a:t>
            </a:r>
            <a:br>
              <a:rPr lang="de-DE" b="1" dirty="0" smtClean="0"/>
            </a:br>
            <a:r>
              <a:rPr lang="de-DE" b="1" dirty="0" err="1" smtClean="0"/>
              <a:t>patron</a:t>
            </a:r>
            <a:r>
              <a:rPr lang="de-DE" b="1" dirty="0"/>
              <a:t/>
            </a:r>
            <a:br>
              <a:rPr lang="de-DE" b="1" dirty="0"/>
            </a:br>
            <a:r>
              <a:rPr lang="de-DE" b="1" dirty="0" smtClean="0"/>
              <a:t>Frechen-</a:t>
            </a:r>
            <a:br>
              <a:rPr lang="de-DE" b="1" dirty="0" smtClean="0"/>
            </a:br>
            <a:r>
              <a:rPr lang="de-DE" b="1" dirty="0" err="1" smtClean="0"/>
              <a:t>rieden</a:t>
            </a: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17341" y="1721882"/>
            <a:ext cx="7387686" cy="5136118"/>
          </a:xfrm>
        </p:spPr>
      </p:pic>
    </p:spTree>
    <p:extLst>
      <p:ext uri="{BB962C8B-B14F-4D97-AF65-F5344CB8AC3E}">
        <p14:creationId xmlns:p14="http://schemas.microsoft.com/office/powerpoint/2010/main" val="3108056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Heiliger Benedikt (hinten links)</a:t>
            </a:r>
            <a:br>
              <a:rPr lang="de-DE" b="1" dirty="0" smtClean="0"/>
            </a:br>
            <a:r>
              <a:rPr lang="de-DE" b="1" dirty="0" smtClean="0"/>
              <a:t/>
            </a:r>
            <a:br>
              <a:rPr lang="de-DE" b="1" dirty="0" smtClean="0"/>
            </a:br>
            <a:r>
              <a:rPr lang="de-DE" b="1" dirty="0" smtClean="0"/>
              <a:t>Ordensgründer </a:t>
            </a:r>
            <a:r>
              <a:rPr lang="de-DE" b="1" dirty="0"/>
              <a:t/>
            </a:r>
            <a:br>
              <a:rPr lang="de-DE" b="1" dirty="0"/>
            </a:br>
            <a:r>
              <a:rPr lang="de-DE" b="1" dirty="0" smtClean="0"/>
              <a:t>der Benediktiner</a:t>
            </a:r>
            <a:br>
              <a:rPr lang="de-DE" b="1" dirty="0" smtClean="0"/>
            </a:br>
            <a:r>
              <a:rPr lang="de-DE" b="1" dirty="0" smtClean="0"/>
              <a:t>(Patron Europas)</a:t>
            </a:r>
            <a:r>
              <a:rPr lang="de-DE" b="1" dirty="0"/>
              <a:t/>
            </a:r>
            <a:br>
              <a:rPr lang="de-DE" b="1" dirty="0"/>
            </a:br>
            <a:r>
              <a:rPr lang="de-DE" b="1" dirty="0"/>
              <a:t/>
            </a:r>
            <a:br>
              <a:rPr lang="de-DE" b="1" dirty="0"/>
            </a:b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96929" y="1326292"/>
            <a:ext cx="3629591" cy="5374991"/>
          </a:xfrm>
        </p:spPr>
      </p:pic>
    </p:spTree>
    <p:extLst>
      <p:ext uri="{BB962C8B-B14F-4D97-AF65-F5344CB8AC3E}">
        <p14:creationId xmlns:p14="http://schemas.microsoft.com/office/powerpoint/2010/main" val="39236282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Heilige </a:t>
            </a:r>
            <a:r>
              <a:rPr lang="de-DE" b="1" dirty="0" err="1" smtClean="0"/>
              <a:t>Scholastika</a:t>
            </a:r>
            <a:r>
              <a:rPr lang="de-DE" b="1" dirty="0" smtClean="0"/>
              <a:t> (hinten rechts)</a:t>
            </a:r>
            <a:br>
              <a:rPr lang="de-DE" b="1" dirty="0" smtClean="0"/>
            </a:br>
            <a:r>
              <a:rPr lang="de-DE" b="1" dirty="0" smtClean="0"/>
              <a:t/>
            </a:r>
            <a:br>
              <a:rPr lang="de-DE" b="1" dirty="0" smtClean="0"/>
            </a:br>
            <a:r>
              <a:rPr lang="de-DE" b="1" dirty="0" smtClean="0"/>
              <a:t>Zwillingschwester von</a:t>
            </a:r>
            <a:r>
              <a:rPr lang="de-DE" b="1" dirty="0"/>
              <a:t/>
            </a:r>
            <a:br>
              <a:rPr lang="de-DE" b="1" dirty="0"/>
            </a:br>
            <a:r>
              <a:rPr lang="de-DE" b="1" dirty="0" smtClean="0"/>
              <a:t>Hl. Benedikt</a:t>
            </a:r>
            <a:br>
              <a:rPr lang="de-DE" b="1" dirty="0" smtClean="0"/>
            </a:br>
            <a:r>
              <a:rPr lang="de-DE" b="1" dirty="0" smtClean="0"/>
              <a:t>Ordensgründerin des</a:t>
            </a:r>
            <a:r>
              <a:rPr lang="de-DE" b="1" dirty="0"/>
              <a:t/>
            </a:r>
            <a:br>
              <a:rPr lang="de-DE" b="1" dirty="0"/>
            </a:br>
            <a:r>
              <a:rPr lang="de-DE" b="1" dirty="0" smtClean="0"/>
              <a:t>weiblichen Ordens der</a:t>
            </a:r>
            <a:br>
              <a:rPr lang="de-DE" b="1" dirty="0" smtClean="0"/>
            </a:br>
            <a:r>
              <a:rPr lang="de-DE" b="1" dirty="0" smtClean="0"/>
              <a:t>Benediktinerinnen</a:t>
            </a: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6398" y="1293342"/>
            <a:ext cx="3748431" cy="5391665"/>
          </a:xfrm>
        </p:spPr>
      </p:pic>
    </p:spTree>
    <p:extLst>
      <p:ext uri="{BB962C8B-B14F-4D97-AF65-F5344CB8AC3E}">
        <p14:creationId xmlns:p14="http://schemas.microsoft.com/office/powerpoint/2010/main" val="15944397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Heiliger Konrad von Parzham</a:t>
            </a:r>
            <a:br>
              <a:rPr lang="de-DE" b="1" dirty="0" smtClean="0"/>
            </a:br>
            <a:r>
              <a:rPr lang="de-DE" b="1" dirty="0"/>
              <a:t/>
            </a:r>
            <a:br>
              <a:rPr lang="de-DE" b="1" dirty="0"/>
            </a:br>
            <a:r>
              <a:rPr lang="de-DE" sz="3100" b="1" dirty="0" smtClean="0"/>
              <a:t>Johannes </a:t>
            </a:r>
            <a:r>
              <a:rPr lang="de-DE" sz="3100" b="1" dirty="0" err="1" smtClean="0"/>
              <a:t>Birndorfer</a:t>
            </a:r>
            <a:r>
              <a:rPr lang="de-DE" sz="3100" b="1" dirty="0" smtClean="0"/>
              <a:t> verzichtete auf den</a:t>
            </a:r>
            <a:br>
              <a:rPr lang="de-DE" sz="3100" b="1" dirty="0" smtClean="0"/>
            </a:br>
            <a:r>
              <a:rPr lang="de-DE" sz="3100" b="1" dirty="0" smtClean="0"/>
              <a:t>großen Bauernhof und wurde mit 30</a:t>
            </a:r>
            <a:br>
              <a:rPr lang="de-DE" sz="3100" b="1" dirty="0" smtClean="0"/>
            </a:br>
            <a:r>
              <a:rPr lang="de-DE" sz="3100" b="1" dirty="0" smtClean="0"/>
              <a:t>Jahren Kapuziner in Altötting.</a:t>
            </a:r>
            <a:r>
              <a:rPr lang="de-DE" sz="3100" b="1" dirty="0"/>
              <a:t/>
            </a:r>
            <a:br>
              <a:rPr lang="de-DE" sz="3100" b="1" dirty="0"/>
            </a:br>
            <a:r>
              <a:rPr lang="de-DE" sz="3100" b="1" dirty="0" smtClean="0"/>
              <a:t/>
            </a:r>
            <a:br>
              <a:rPr lang="de-DE" sz="3100" b="1" dirty="0" smtClean="0"/>
            </a:br>
            <a:r>
              <a:rPr lang="de-DE" sz="3100" b="1" dirty="0" smtClean="0"/>
              <a:t>41 Jahre versah er den Pfortendienst.</a:t>
            </a:r>
            <a:br>
              <a:rPr lang="de-DE" sz="3100" b="1" dirty="0" smtClean="0"/>
            </a:br>
            <a:r>
              <a:rPr lang="de-DE" sz="3100" b="1" dirty="0" smtClean="0"/>
              <a:t>Gebetseifer, Dienstbereitschaft, </a:t>
            </a:r>
            <a:br>
              <a:rPr lang="de-DE" sz="3100" b="1" dirty="0" smtClean="0"/>
            </a:br>
            <a:r>
              <a:rPr lang="de-DE" sz="3100" b="1" dirty="0" smtClean="0"/>
              <a:t>Frömmigkeit und aufopfernde </a:t>
            </a:r>
            <a:br>
              <a:rPr lang="de-DE" sz="3100" b="1" dirty="0" smtClean="0"/>
            </a:br>
            <a:r>
              <a:rPr lang="de-DE" sz="3100" b="1" dirty="0" smtClean="0"/>
              <a:t>Liebe für Wallfahrer, Wanderer und</a:t>
            </a:r>
            <a:r>
              <a:rPr lang="de-DE" sz="3100" b="1" dirty="0"/>
              <a:t/>
            </a:r>
            <a:br>
              <a:rPr lang="de-DE" sz="3100" b="1" dirty="0"/>
            </a:br>
            <a:r>
              <a:rPr lang="de-DE" sz="3100" b="1" dirty="0" smtClean="0"/>
              <a:t>Arme prägten sein Leben.</a:t>
            </a:r>
            <a:endParaRPr lang="de-DE" sz="3100"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44065" y="1027906"/>
            <a:ext cx="3889838" cy="5760387"/>
          </a:xfrm>
        </p:spPr>
      </p:pic>
    </p:spTree>
    <p:extLst>
      <p:ext uri="{BB962C8B-B14F-4D97-AF65-F5344CB8AC3E}">
        <p14:creationId xmlns:p14="http://schemas.microsoft.com/office/powerpoint/2010/main" val="8625892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Jesus mit dem Jesuskind auf dem Arm</a:t>
            </a:r>
            <a:br>
              <a:rPr lang="de-DE" b="1" dirty="0" smtClean="0"/>
            </a:br>
            <a:r>
              <a:rPr lang="de-DE" b="1" dirty="0"/>
              <a:t/>
            </a:r>
            <a:br>
              <a:rPr lang="de-DE" b="1" dirty="0"/>
            </a:br>
            <a:r>
              <a:rPr lang="de-DE" b="1" dirty="0" smtClean="0"/>
              <a:t>Barockfigur aus dem</a:t>
            </a:r>
            <a:br>
              <a:rPr lang="de-DE" b="1" dirty="0" smtClean="0"/>
            </a:br>
            <a:r>
              <a:rPr lang="de-DE" b="1" dirty="0" smtClean="0"/>
              <a:t>20. Jahrhundert</a:t>
            </a:r>
            <a:br>
              <a:rPr lang="de-DE" b="1" dirty="0" smtClean="0"/>
            </a:br>
            <a:r>
              <a:rPr lang="de-DE" b="1" dirty="0"/>
              <a:t/>
            </a:r>
            <a:br>
              <a:rPr lang="de-DE" b="1" dirty="0"/>
            </a:br>
            <a:r>
              <a:rPr lang="de-DE" b="1" dirty="0" smtClean="0"/>
              <a:t>Erst seit der Barockzeit</a:t>
            </a:r>
            <a:br>
              <a:rPr lang="de-DE" b="1" dirty="0" smtClean="0"/>
            </a:br>
            <a:r>
              <a:rPr lang="de-DE" b="1" dirty="0" smtClean="0"/>
              <a:t>wird Jesus so dargestellt.</a:t>
            </a:r>
            <a:br>
              <a:rPr lang="de-DE" b="1" dirty="0" smtClean="0"/>
            </a:br>
            <a:r>
              <a:rPr lang="de-DE" b="1" dirty="0" smtClean="0"/>
              <a:t>In der Hand hält er </a:t>
            </a:r>
            <a:br>
              <a:rPr lang="de-DE" b="1" dirty="0" smtClean="0"/>
            </a:br>
            <a:r>
              <a:rPr lang="de-DE" b="1" dirty="0" smtClean="0"/>
              <a:t>eine Lilie mit blühendem</a:t>
            </a:r>
            <a:r>
              <a:rPr lang="de-DE" b="1" dirty="0"/>
              <a:t/>
            </a:r>
            <a:br>
              <a:rPr lang="de-DE" b="1" dirty="0"/>
            </a:br>
            <a:r>
              <a:rPr lang="de-DE" b="1" dirty="0" smtClean="0"/>
              <a:t>Stab.</a:t>
            </a:r>
            <a:br>
              <a:rPr lang="de-DE" b="1" dirty="0" smtClean="0"/>
            </a:b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0" y="1515687"/>
            <a:ext cx="3559486" cy="5119891"/>
          </a:xfrm>
        </p:spPr>
      </p:pic>
    </p:spTree>
    <p:extLst>
      <p:ext uri="{BB962C8B-B14F-4D97-AF65-F5344CB8AC3E}">
        <p14:creationId xmlns:p14="http://schemas.microsoft.com/office/powerpoint/2010/main" val="33805179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
            </a:r>
            <a:br>
              <a:rPr lang="de-DE" b="1" dirty="0" smtClean="0"/>
            </a:br>
            <a:r>
              <a:rPr lang="de-DE" b="1" dirty="0" smtClean="0"/>
              <a:t/>
            </a:r>
            <a:br>
              <a:rPr lang="de-DE" b="1" dirty="0" smtClean="0"/>
            </a:br>
            <a:r>
              <a:rPr lang="de-DE" b="1" dirty="0" smtClean="0"/>
              <a:t>Heiliger Isidor (Patron der Bauern)</a:t>
            </a:r>
            <a:br>
              <a:rPr lang="de-DE" b="1" dirty="0" smtClean="0"/>
            </a:br>
            <a:r>
              <a:rPr lang="de-DE" b="1" dirty="0"/>
              <a:t/>
            </a:r>
            <a:br>
              <a:rPr lang="de-DE" b="1" dirty="0"/>
            </a:br>
            <a:r>
              <a:rPr lang="de-DE" sz="3100" b="1" dirty="0" smtClean="0"/>
              <a:t>Als Bauer von Madrid (geb. 1070)</a:t>
            </a:r>
            <a:br>
              <a:rPr lang="de-DE" sz="3100" b="1" dirty="0" smtClean="0"/>
            </a:br>
            <a:r>
              <a:rPr lang="de-DE" sz="3100" b="1" dirty="0" smtClean="0"/>
              <a:t> zeichnet er sich durch eifrige </a:t>
            </a:r>
            <a:br>
              <a:rPr lang="de-DE" sz="3100" b="1" dirty="0" smtClean="0"/>
            </a:br>
            <a:r>
              <a:rPr lang="de-DE" sz="3100" b="1" dirty="0" smtClean="0"/>
              <a:t>Gebetsübung, Wohltätigkeit und treue </a:t>
            </a:r>
            <a:br>
              <a:rPr lang="de-DE" sz="3100" b="1" dirty="0" smtClean="0"/>
            </a:br>
            <a:r>
              <a:rPr lang="de-DE" sz="3100" b="1" dirty="0" smtClean="0"/>
              <a:t>Pflichterfüllung aus. Er stirbt eines</a:t>
            </a:r>
            <a:br>
              <a:rPr lang="de-DE" sz="3100" b="1" dirty="0" smtClean="0"/>
            </a:br>
            <a:r>
              <a:rPr lang="de-DE" sz="3100" b="1" dirty="0" smtClean="0"/>
              <a:t>heiligen Todes, wird aber erst von</a:t>
            </a:r>
            <a:br>
              <a:rPr lang="de-DE" sz="3100" b="1" dirty="0" smtClean="0"/>
            </a:br>
            <a:r>
              <a:rPr lang="de-DE" sz="3100" b="1" dirty="0" smtClean="0"/>
              <a:t>Papst Gregor XV. 1628 </a:t>
            </a:r>
            <a:br>
              <a:rPr lang="de-DE" sz="3100" b="1" dirty="0" smtClean="0"/>
            </a:br>
            <a:r>
              <a:rPr lang="de-DE" sz="3100" b="1" dirty="0" smtClean="0"/>
              <a:t>heiliggesprochen.</a:t>
            </a:r>
            <a:br>
              <a:rPr lang="de-DE" sz="3100" b="1" dirty="0" smtClean="0"/>
            </a:br>
            <a:r>
              <a:rPr lang="de-DE" sz="3100" b="1" dirty="0"/>
              <a:t/>
            </a:r>
            <a:br>
              <a:rPr lang="de-DE" sz="3100" b="1" dirty="0"/>
            </a:br>
            <a:r>
              <a:rPr lang="de-DE" sz="3100" b="1" dirty="0" smtClean="0"/>
              <a:t>Attribute: Pflug, Sense, Gabel,</a:t>
            </a:r>
            <a:br>
              <a:rPr lang="de-DE" sz="3100" b="1" dirty="0" smtClean="0"/>
            </a:br>
            <a:r>
              <a:rPr lang="de-DE" sz="3100" b="1" dirty="0" smtClean="0"/>
              <a:t>Dreschflegel oder wie hier Spaten</a:t>
            </a:r>
            <a:r>
              <a:rPr lang="de-DE" b="1" dirty="0" smtClean="0"/>
              <a:t/>
            </a:r>
            <a:br>
              <a:rPr lang="de-DE" b="1" dirty="0" smtClean="0"/>
            </a:br>
            <a:r>
              <a:rPr lang="de-DE" b="1" dirty="0"/>
              <a:t/>
            </a:r>
            <a:br>
              <a:rPr lang="de-DE" b="1" dirty="0"/>
            </a:b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39698" y="1412789"/>
            <a:ext cx="3825747" cy="5502876"/>
          </a:xfrm>
        </p:spPr>
      </p:pic>
    </p:spTree>
    <p:extLst>
      <p:ext uri="{BB962C8B-B14F-4D97-AF65-F5344CB8AC3E}">
        <p14:creationId xmlns:p14="http://schemas.microsoft.com/office/powerpoint/2010/main" val="1750461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
            </a:r>
            <a:br>
              <a:rPr lang="de-DE" b="1" dirty="0" smtClean="0"/>
            </a:br>
            <a:r>
              <a:rPr lang="de-DE" b="1" dirty="0" smtClean="0"/>
              <a:t/>
            </a:r>
            <a:br>
              <a:rPr lang="de-DE" b="1" dirty="0" smtClean="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
            </a:r>
            <a:br>
              <a:rPr lang="de-DE" b="1" dirty="0" smtClean="0"/>
            </a:br>
            <a:r>
              <a:rPr lang="de-DE" b="1" dirty="0" smtClean="0"/>
              <a:t/>
            </a:r>
            <a:br>
              <a:rPr lang="de-DE" b="1" dirty="0" smtClean="0"/>
            </a:br>
            <a:r>
              <a:rPr lang="de-DE" b="1" dirty="0" smtClean="0"/>
              <a:t>Warum Gordian und Epimach?</a:t>
            </a:r>
            <a:br>
              <a:rPr lang="de-DE" b="1" dirty="0" smtClean="0"/>
            </a:br>
            <a:r>
              <a:rPr lang="de-DE" b="1" dirty="0" smtClean="0"/>
              <a:t/>
            </a:r>
            <a:br>
              <a:rPr lang="de-DE" b="1" dirty="0" smtClean="0"/>
            </a:br>
            <a:r>
              <a:rPr lang="de-DE" sz="3100" b="1" dirty="0"/>
              <a:t/>
            </a:r>
            <a:br>
              <a:rPr lang="de-DE" sz="3100" b="1" dirty="0"/>
            </a:br>
            <a:r>
              <a:rPr lang="de-DE" sz="4000" b="1" dirty="0" err="1" smtClean="0"/>
              <a:t>Illergaugraf</a:t>
            </a:r>
            <a:r>
              <a:rPr lang="de-DE" sz="4000" b="1" dirty="0" smtClean="0"/>
              <a:t> </a:t>
            </a:r>
            <a:r>
              <a:rPr lang="de-DE" sz="4000" b="1" dirty="0" err="1" smtClean="0"/>
              <a:t>Waning</a:t>
            </a:r>
            <a:r>
              <a:rPr lang="de-DE" sz="4000" b="1" dirty="0" smtClean="0"/>
              <a:t> gab im Jahre 838 n.Chr. den Weiler Rieden an das Kloster in Kempten.</a:t>
            </a:r>
            <a:br>
              <a:rPr lang="de-DE" sz="4000" b="1" dirty="0" smtClean="0"/>
            </a:br>
            <a:r>
              <a:rPr lang="de-DE" sz="4000" b="1" dirty="0" smtClean="0"/>
              <a:t/>
            </a:r>
            <a:br>
              <a:rPr lang="de-DE" sz="4000" b="1" dirty="0" smtClean="0"/>
            </a:br>
            <a:r>
              <a:rPr lang="de-DE" sz="4000" b="1" dirty="0" smtClean="0"/>
              <a:t>Vermutlich um den Besitz zu festigen, wurde eine Holzkirche gebaut und den Kemptener Schutzheiligen Gordian und Epimach geweiht.</a:t>
            </a:r>
            <a:r>
              <a:rPr lang="de-DE" sz="4000" b="1" dirty="0"/>
              <a:t/>
            </a:r>
            <a:br>
              <a:rPr lang="de-DE" sz="4000" b="1" dirty="0"/>
            </a:br>
            <a:r>
              <a:rPr lang="de-DE" sz="3100" b="1" dirty="0" smtClean="0"/>
              <a:t/>
            </a:r>
            <a:br>
              <a:rPr lang="de-DE" sz="3100" b="1" dirty="0" smtClean="0"/>
            </a:br>
            <a:r>
              <a:rPr lang="de-DE" sz="3100" b="1" dirty="0"/>
              <a:t/>
            </a:r>
            <a:br>
              <a:rPr lang="de-DE" sz="3100" b="1" dirty="0"/>
            </a:br>
            <a:r>
              <a:rPr lang="de-DE" sz="3100" b="1" dirty="0" smtClean="0"/>
              <a:t/>
            </a:r>
            <a:br>
              <a:rPr lang="de-DE" sz="3100" b="1" dirty="0" smtClean="0"/>
            </a:br>
            <a:r>
              <a:rPr lang="de-DE" sz="3100" b="1" dirty="0"/>
              <a:t/>
            </a:r>
            <a:br>
              <a:rPr lang="de-DE" sz="3100" b="1" dirty="0"/>
            </a:br>
            <a:r>
              <a:rPr lang="de-DE" sz="3100" b="1" dirty="0" smtClean="0"/>
              <a:t/>
            </a:r>
            <a:br>
              <a:rPr lang="de-DE" sz="3100" b="1" dirty="0" smtClean="0"/>
            </a:br>
            <a:r>
              <a:rPr lang="de-DE" sz="3100" b="1" dirty="0"/>
              <a:t/>
            </a:r>
            <a:br>
              <a:rPr lang="de-DE" sz="3100" b="1" dirty="0"/>
            </a:br>
            <a:r>
              <a:rPr lang="de-DE" sz="3100" b="1" dirty="0" smtClean="0"/>
              <a:t/>
            </a:r>
            <a:br>
              <a:rPr lang="de-DE" sz="3100" b="1" dirty="0" smtClean="0"/>
            </a:br>
            <a:r>
              <a:rPr lang="de-DE" sz="3100" b="1" dirty="0" smtClean="0"/>
              <a:t/>
            </a:r>
            <a:br>
              <a:rPr lang="de-DE" sz="3100" b="1" dirty="0" smtClean="0"/>
            </a:br>
            <a:r>
              <a:rPr lang="de-DE" sz="3100" b="1" dirty="0" smtClean="0"/>
              <a:t/>
            </a:r>
            <a:br>
              <a:rPr lang="de-DE" sz="3100" b="1" dirty="0" smtClean="0"/>
            </a:br>
            <a:r>
              <a:rPr lang="de-DE" sz="3100" b="1" dirty="0" smtClean="0"/>
              <a:t/>
            </a:r>
            <a:br>
              <a:rPr lang="de-DE" sz="3100" b="1" dirty="0" smtClean="0"/>
            </a:br>
            <a:r>
              <a:rPr lang="de-DE" sz="3100" b="1" dirty="0" smtClean="0"/>
              <a:t/>
            </a:r>
            <a:br>
              <a:rPr lang="de-DE" sz="3100"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endParaRPr lang="de-DE" b="1" dirty="0"/>
          </a:p>
        </p:txBody>
      </p:sp>
    </p:spTree>
    <p:extLst>
      <p:ext uri="{BB962C8B-B14F-4D97-AF65-F5344CB8AC3E}">
        <p14:creationId xmlns:p14="http://schemas.microsoft.com/office/powerpoint/2010/main" val="32997705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dirty="0" smtClean="0"/>
              <a:t/>
            </a:r>
            <a:br>
              <a:rPr lang="de-DE" dirty="0" smtClean="0"/>
            </a:br>
            <a:r>
              <a:rPr lang="de-DE" b="1" dirty="0" smtClean="0"/>
              <a:t>Theresia vom Kinde Jesu, die kleine Theresia</a:t>
            </a:r>
            <a:br>
              <a:rPr lang="de-DE" b="1" dirty="0" smtClean="0"/>
            </a:br>
            <a:r>
              <a:rPr lang="de-DE" b="1" dirty="0"/>
              <a:t/>
            </a:r>
            <a:br>
              <a:rPr lang="de-DE" b="1" dirty="0"/>
            </a:br>
            <a:r>
              <a:rPr lang="de-DE" b="1" dirty="0" smtClean="0"/>
              <a:t>Geb. 1873</a:t>
            </a:r>
            <a:br>
              <a:rPr lang="de-DE" b="1" dirty="0" smtClean="0"/>
            </a:br>
            <a:r>
              <a:rPr lang="de-DE" b="1" dirty="0" smtClean="0"/>
              <a:t>Dargestellt im </a:t>
            </a:r>
            <a:r>
              <a:rPr lang="de-DE" b="1" dirty="0" err="1" smtClean="0"/>
              <a:t>Karme</a:t>
            </a:r>
            <a:r>
              <a:rPr lang="de-DE" b="1" dirty="0" smtClean="0"/>
              <a:t>-</a:t>
            </a:r>
            <a:br>
              <a:rPr lang="de-DE" b="1" dirty="0" smtClean="0"/>
            </a:br>
            <a:r>
              <a:rPr lang="de-DE" b="1" dirty="0" err="1" smtClean="0"/>
              <a:t>literinnenhabit</a:t>
            </a:r>
            <a:r>
              <a:rPr lang="de-DE" b="1" dirty="0" smtClean="0"/>
              <a:t> mit Rosen</a:t>
            </a:r>
            <a:br>
              <a:rPr lang="de-DE" b="1" dirty="0" smtClean="0"/>
            </a:br>
            <a:r>
              <a:rPr lang="de-DE" b="1" dirty="0" smtClean="0"/>
              <a:t>und Kreuz im Arm.</a:t>
            </a:r>
            <a:br>
              <a:rPr lang="de-DE" b="1" dirty="0" smtClean="0"/>
            </a:br>
            <a:r>
              <a:rPr lang="de-DE" b="1" dirty="0" smtClean="0"/>
              <a:t>(Die Liebe zu Gott wird</a:t>
            </a:r>
            <a:r>
              <a:rPr lang="de-DE" b="1" dirty="0"/>
              <a:t/>
            </a:r>
            <a:br>
              <a:rPr lang="de-DE" b="1" dirty="0"/>
            </a:br>
            <a:r>
              <a:rPr lang="de-DE" b="1" dirty="0" smtClean="0"/>
              <a:t>an der Liebe zum Nächsten</a:t>
            </a:r>
            <a:br>
              <a:rPr lang="de-DE" b="1" dirty="0" smtClean="0"/>
            </a:br>
            <a:r>
              <a:rPr lang="de-DE" b="1" dirty="0" smtClean="0"/>
              <a:t>gemessen.)</a:t>
            </a:r>
            <a:r>
              <a:rPr lang="de-DE" b="1" dirty="0"/>
              <a:t/>
            </a:r>
            <a:br>
              <a:rPr lang="de-DE" b="1" dirty="0"/>
            </a:br>
            <a:r>
              <a:rPr lang="de-DE" b="1" dirty="0"/>
              <a:t/>
            </a:r>
            <a:br>
              <a:rPr lang="de-DE" b="1" dirty="0"/>
            </a:br>
            <a:r>
              <a:rPr lang="de-DE" b="1" dirty="0" smtClean="0"/>
              <a:t/>
            </a:r>
            <a:br>
              <a:rPr lang="de-DE" b="1" dirty="0" smtClean="0"/>
            </a:br>
            <a:r>
              <a:rPr lang="de-DE" dirty="0"/>
              <a:t/>
            </a:r>
            <a:br>
              <a:rPr lang="de-DE" dirty="0"/>
            </a:br>
            <a:endParaRPr lang="de-DE"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95070" y="1417873"/>
            <a:ext cx="3645319" cy="5300084"/>
          </a:xfrm>
        </p:spPr>
      </p:pic>
    </p:spTree>
    <p:extLst>
      <p:ext uri="{BB962C8B-B14F-4D97-AF65-F5344CB8AC3E}">
        <p14:creationId xmlns:p14="http://schemas.microsoft.com/office/powerpoint/2010/main" val="1411137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7011" y="513406"/>
            <a:ext cx="10515600" cy="1325563"/>
          </a:xfrm>
        </p:spPr>
        <p:txBody>
          <a:bodyPr>
            <a:normAutofit fontScale="90000"/>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
            </a:r>
            <a:br>
              <a:rPr lang="de-DE" b="1" dirty="0" smtClean="0"/>
            </a:br>
            <a:r>
              <a:rPr lang="de-DE" b="1" dirty="0" smtClean="0"/>
              <a:t>Maria Immaculata (vor der Geburt Jesu)</a:t>
            </a:r>
            <a:br>
              <a:rPr lang="de-DE" b="1" dirty="0" smtClean="0"/>
            </a:br>
            <a:r>
              <a:rPr lang="de-DE" b="1" dirty="0"/>
              <a:t/>
            </a:r>
            <a:br>
              <a:rPr lang="de-DE" b="1" dirty="0"/>
            </a:br>
            <a:r>
              <a:rPr lang="de-DE" b="1" dirty="0" smtClean="0"/>
              <a:t>auf der Weltkugel</a:t>
            </a:r>
            <a:br>
              <a:rPr lang="de-DE" b="1" dirty="0" smtClean="0"/>
            </a:br>
            <a:r>
              <a:rPr lang="de-DE" b="1" dirty="0" smtClean="0"/>
              <a:t>mit Mondsichel.</a:t>
            </a:r>
            <a:r>
              <a:rPr lang="de-DE" b="1" dirty="0"/>
              <a:t/>
            </a:r>
            <a:br>
              <a:rPr lang="de-DE" b="1" dirty="0"/>
            </a:br>
            <a:r>
              <a:rPr lang="de-DE" b="1" dirty="0" smtClean="0"/>
              <a:t>Die Schlange umfasst</a:t>
            </a:r>
            <a:br>
              <a:rPr lang="de-DE" b="1" dirty="0" smtClean="0"/>
            </a:br>
            <a:r>
              <a:rPr lang="de-DE" b="1" dirty="0" smtClean="0"/>
              <a:t>die Weltkugel. Maria</a:t>
            </a:r>
            <a:br>
              <a:rPr lang="de-DE" b="1" dirty="0" smtClean="0"/>
            </a:br>
            <a:r>
              <a:rPr lang="de-DE" b="1" dirty="0" smtClean="0"/>
              <a:t>zertritt deren Kopf.</a:t>
            </a:r>
            <a:r>
              <a:rPr lang="de-DE" b="1" dirty="0"/>
              <a:t/>
            </a:r>
            <a:br>
              <a:rPr lang="de-DE" b="1" dirty="0"/>
            </a:br>
            <a:r>
              <a:rPr lang="de-DE" b="1" dirty="0" smtClean="0"/>
              <a:t>(Kreuzwegstationen</a:t>
            </a:r>
            <a:br>
              <a:rPr lang="de-DE" b="1" dirty="0" smtClean="0"/>
            </a:br>
            <a:r>
              <a:rPr lang="de-DE" b="1" dirty="0" smtClean="0"/>
              <a:t>11 bis 14; </a:t>
            </a:r>
            <a:br>
              <a:rPr lang="de-DE" b="1" dirty="0" smtClean="0"/>
            </a:br>
            <a:r>
              <a:rPr lang="de-DE" b="1" dirty="0" smtClean="0"/>
              <a:t>die 14. von 1922)</a:t>
            </a:r>
            <a:br>
              <a:rPr lang="de-DE" b="1" dirty="0" smtClean="0"/>
            </a:br>
            <a:r>
              <a:rPr lang="de-DE" b="1" dirty="0"/>
              <a:t/>
            </a:r>
            <a:br>
              <a:rPr lang="de-DE" b="1" dirty="0"/>
            </a:b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27804" y="1567475"/>
            <a:ext cx="3461297" cy="5125768"/>
          </a:xfrm>
        </p:spPr>
      </p:pic>
    </p:spTree>
    <p:extLst>
      <p:ext uri="{BB962C8B-B14F-4D97-AF65-F5344CB8AC3E}">
        <p14:creationId xmlns:p14="http://schemas.microsoft.com/office/powerpoint/2010/main" val="24535709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Herz Jesu (Spätbarock)</a:t>
            </a:r>
            <a:br>
              <a:rPr lang="de-DE" b="1" dirty="0" smtClean="0"/>
            </a:br>
            <a:r>
              <a:rPr lang="de-DE" b="1" dirty="0"/>
              <a:t/>
            </a:r>
            <a:br>
              <a:rPr lang="de-DE" b="1" dirty="0"/>
            </a:br>
            <a:r>
              <a:rPr lang="de-DE" b="1" dirty="0" smtClean="0"/>
              <a:t>Kreuzwegstationen </a:t>
            </a:r>
            <a:br>
              <a:rPr lang="de-DE" b="1" dirty="0" smtClean="0"/>
            </a:br>
            <a:r>
              <a:rPr lang="de-DE" b="1" dirty="0" smtClean="0"/>
              <a:t>1 bis 6</a:t>
            </a:r>
            <a:r>
              <a:rPr lang="de-DE" b="1" dirty="0"/>
              <a:t/>
            </a:r>
            <a:br>
              <a:rPr lang="de-DE" b="1" dirty="0"/>
            </a:br>
            <a:r>
              <a:rPr lang="de-DE" b="1" dirty="0" smtClean="0"/>
              <a:t/>
            </a:r>
            <a:br>
              <a:rPr lang="de-DE" b="1" dirty="0" smtClean="0"/>
            </a:br>
            <a:r>
              <a:rPr lang="de-DE" b="1" dirty="0"/>
              <a:t/>
            </a:r>
            <a:br>
              <a:rPr lang="de-DE" b="1" dirty="0"/>
            </a:b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05599" y="1408030"/>
            <a:ext cx="3574197" cy="5141051"/>
          </a:xfrm>
        </p:spPr>
      </p:pic>
    </p:spTree>
    <p:extLst>
      <p:ext uri="{BB962C8B-B14F-4D97-AF65-F5344CB8AC3E}">
        <p14:creationId xmlns:p14="http://schemas.microsoft.com/office/powerpoint/2010/main" val="23927670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Jesus mit der schmerzhaften Mutter</a:t>
            </a:r>
            <a:br>
              <a:rPr lang="de-DE" b="1" dirty="0" smtClean="0"/>
            </a:br>
            <a:r>
              <a:rPr lang="de-DE" b="1" dirty="0"/>
              <a:t/>
            </a:r>
            <a:br>
              <a:rPr lang="de-DE" b="1" dirty="0"/>
            </a:br>
            <a:r>
              <a:rPr lang="de-DE" b="1" dirty="0" smtClean="0"/>
              <a:t>Neugotischer</a:t>
            </a:r>
            <a:br>
              <a:rPr lang="de-DE" b="1" dirty="0" smtClean="0"/>
            </a:br>
            <a:r>
              <a:rPr lang="de-DE" b="1" dirty="0" smtClean="0"/>
              <a:t>Stil aus dem</a:t>
            </a:r>
            <a:br>
              <a:rPr lang="de-DE" b="1" dirty="0" smtClean="0"/>
            </a:br>
            <a:r>
              <a:rPr lang="de-DE" b="1" dirty="0" smtClean="0"/>
              <a:t>19. Jhdt.</a:t>
            </a:r>
            <a:r>
              <a:rPr lang="de-DE" b="1" dirty="0"/>
              <a:t/>
            </a:r>
            <a:br>
              <a:rPr lang="de-DE" b="1" dirty="0"/>
            </a:br>
            <a:r>
              <a:rPr lang="de-DE" b="1" dirty="0" smtClean="0"/>
              <a:t>Kreuzwegstationen</a:t>
            </a:r>
            <a:br>
              <a:rPr lang="de-DE" b="1" dirty="0" smtClean="0"/>
            </a:br>
            <a:r>
              <a:rPr lang="de-DE" b="1" dirty="0" smtClean="0"/>
              <a:t>7 bis 10</a:t>
            </a:r>
            <a:br>
              <a:rPr lang="de-DE" b="1" dirty="0" smtClean="0"/>
            </a:br>
            <a:r>
              <a:rPr lang="de-DE" b="1" dirty="0" smtClean="0"/>
              <a:t>Die Kreuzwegstationen</a:t>
            </a:r>
            <a:r>
              <a:rPr lang="de-DE" b="1" dirty="0"/>
              <a:t/>
            </a:r>
            <a:br>
              <a:rPr lang="de-DE" b="1" dirty="0"/>
            </a:br>
            <a:r>
              <a:rPr lang="de-DE" b="1" dirty="0" smtClean="0"/>
              <a:t>stammen aus dem </a:t>
            </a:r>
            <a:br>
              <a:rPr lang="de-DE" b="1" dirty="0" smtClean="0"/>
            </a:br>
            <a:r>
              <a:rPr lang="de-DE" b="1" dirty="0" smtClean="0"/>
              <a:t>Jahr 1782 (reiche </a:t>
            </a:r>
            <a:br>
              <a:rPr lang="de-DE" b="1" dirty="0" smtClean="0"/>
            </a:br>
            <a:r>
              <a:rPr lang="de-DE" b="1" dirty="0" smtClean="0"/>
              <a:t>Rokokorahmen)</a:t>
            </a: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52519" y="1303534"/>
            <a:ext cx="3592437" cy="5167287"/>
          </a:xfrm>
        </p:spPr>
      </p:pic>
    </p:spTree>
    <p:extLst>
      <p:ext uri="{BB962C8B-B14F-4D97-AF65-F5344CB8AC3E}">
        <p14:creationId xmlns:p14="http://schemas.microsoft.com/office/powerpoint/2010/main" val="5591780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t>Die tragbare Maria</a:t>
            </a: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72930" y="1669986"/>
            <a:ext cx="3891010" cy="5188014"/>
          </a:xfrm>
        </p:spPr>
      </p:pic>
    </p:spTree>
    <p:extLst>
      <p:ext uri="{BB962C8B-B14F-4D97-AF65-F5344CB8AC3E}">
        <p14:creationId xmlns:p14="http://schemas.microsoft.com/office/powerpoint/2010/main" val="21548995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t>Beichtstuhl aus dem Jahr 1984 (Neubarock)</a:t>
            </a: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2026" y="1385888"/>
            <a:ext cx="6889749" cy="5167312"/>
          </a:xfrm>
        </p:spPr>
      </p:pic>
    </p:spTree>
    <p:extLst>
      <p:ext uri="{BB962C8B-B14F-4D97-AF65-F5344CB8AC3E}">
        <p14:creationId xmlns:p14="http://schemas.microsoft.com/office/powerpoint/2010/main" val="30410109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
            </a:r>
            <a:br>
              <a:rPr lang="de-DE" b="1" dirty="0" smtClean="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Stuhlwangen geschnitzt mit </a:t>
            </a:r>
            <a:r>
              <a:rPr lang="de-DE" b="1" dirty="0" err="1" smtClean="0"/>
              <a:t>Arkanthusornamenten</a:t>
            </a:r>
            <a:r>
              <a:rPr lang="de-DE" b="1" dirty="0" smtClean="0"/>
              <a:t/>
            </a:r>
            <a:br>
              <a:rPr lang="de-DE" b="1" dirty="0" smtClean="0"/>
            </a:br>
            <a:r>
              <a:rPr lang="de-DE" b="1" dirty="0" smtClean="0"/>
              <a:t/>
            </a:r>
            <a:br>
              <a:rPr lang="de-DE" b="1" dirty="0" smtClean="0"/>
            </a:br>
            <a:r>
              <a:rPr lang="de-DE" b="1" dirty="0" smtClean="0"/>
              <a:t>Um das Jahr </a:t>
            </a:r>
            <a:br>
              <a:rPr lang="de-DE" b="1" dirty="0" smtClean="0"/>
            </a:br>
            <a:r>
              <a:rPr lang="de-DE" b="1" dirty="0" smtClean="0"/>
              <a:t>1780</a:t>
            </a:r>
            <a:r>
              <a:rPr lang="de-DE" b="1" dirty="0"/>
              <a:t/>
            </a:r>
            <a:br>
              <a:rPr lang="de-DE" b="1" dirty="0"/>
            </a:b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96497" y="1733829"/>
            <a:ext cx="6832227" cy="5124171"/>
          </a:xfrm>
        </p:spPr>
      </p:pic>
    </p:spTree>
    <p:extLst>
      <p:ext uri="{BB962C8B-B14F-4D97-AF65-F5344CB8AC3E}">
        <p14:creationId xmlns:p14="http://schemas.microsoft.com/office/powerpoint/2010/main" val="3236884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t>Heiliger Ulrich (Kirchenpatron von Augsburg)</a:t>
            </a: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07244" y="1749618"/>
            <a:ext cx="3831286" cy="5108382"/>
          </a:xfrm>
        </p:spPr>
      </p:pic>
    </p:spTree>
    <p:extLst>
      <p:ext uri="{BB962C8B-B14F-4D97-AF65-F5344CB8AC3E}">
        <p14:creationId xmlns:p14="http://schemas.microsoft.com/office/powerpoint/2010/main" val="34269812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Heiliger Josef mit dem Jesuskind auf dem Arm</a:t>
            </a:r>
            <a:br>
              <a:rPr lang="de-DE" b="1" dirty="0" smtClean="0"/>
            </a:br>
            <a:r>
              <a:rPr lang="de-DE" b="1" dirty="0"/>
              <a:t/>
            </a:r>
            <a:br>
              <a:rPr lang="de-DE" b="1" dirty="0"/>
            </a:br>
            <a:r>
              <a:rPr lang="de-DE" b="1" dirty="0" smtClean="0"/>
              <a:t>Gespendet von</a:t>
            </a:r>
            <a:br>
              <a:rPr lang="de-DE" b="1" dirty="0" smtClean="0"/>
            </a:br>
            <a:r>
              <a:rPr lang="de-DE" b="1" dirty="0" smtClean="0"/>
              <a:t>Leonhard und</a:t>
            </a:r>
            <a:r>
              <a:rPr lang="de-DE" b="1" dirty="0"/>
              <a:t/>
            </a:r>
            <a:br>
              <a:rPr lang="de-DE" b="1" dirty="0"/>
            </a:br>
            <a:r>
              <a:rPr lang="de-DE" b="1" dirty="0" smtClean="0"/>
              <a:t>Genovefa Merk,</a:t>
            </a:r>
            <a:br>
              <a:rPr lang="de-DE" b="1" dirty="0" smtClean="0"/>
            </a:br>
            <a:r>
              <a:rPr lang="de-DE" b="1" dirty="0" smtClean="0"/>
              <a:t>Altisried</a:t>
            </a: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53448" y="1506603"/>
            <a:ext cx="3951764" cy="5269019"/>
          </a:xfrm>
        </p:spPr>
      </p:pic>
    </p:spTree>
    <p:extLst>
      <p:ext uri="{BB962C8B-B14F-4D97-AF65-F5344CB8AC3E}">
        <p14:creationId xmlns:p14="http://schemas.microsoft.com/office/powerpoint/2010/main" val="20228563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Die Orgel aus dem Jahr 1963</a:t>
            </a:r>
            <a:br>
              <a:rPr lang="de-DE" b="1" dirty="0" smtClean="0"/>
            </a:br>
            <a:r>
              <a:rPr lang="de-DE" b="1" dirty="0"/>
              <a:t/>
            </a:r>
            <a:br>
              <a:rPr lang="de-DE" b="1" dirty="0"/>
            </a:br>
            <a:r>
              <a:rPr lang="de-DE" b="1" dirty="0" smtClean="0"/>
              <a:t>21 Register</a:t>
            </a:r>
            <a:br>
              <a:rPr lang="de-DE" b="1" dirty="0" smtClean="0"/>
            </a:br>
            <a:r>
              <a:rPr lang="de-DE" b="1" dirty="0" smtClean="0"/>
              <a:t>Preis: 55.500 DM</a:t>
            </a:r>
            <a:r>
              <a:rPr lang="de-DE" b="1" dirty="0"/>
              <a:t/>
            </a:r>
            <a:br>
              <a:rPr lang="de-DE" b="1" dirty="0"/>
            </a:br>
            <a:r>
              <a:rPr lang="de-DE" b="1" dirty="0" smtClean="0"/>
              <a:t>Fa. Karl </a:t>
            </a:r>
            <a:r>
              <a:rPr lang="de-DE" b="1" dirty="0" err="1" smtClean="0"/>
              <a:t>Aich</a:t>
            </a:r>
            <a:r>
              <a:rPr lang="de-DE" b="1" dirty="0" smtClean="0"/>
              <a:t>-</a:t>
            </a:r>
            <a:br>
              <a:rPr lang="de-DE" b="1" dirty="0" smtClean="0"/>
            </a:br>
            <a:r>
              <a:rPr lang="de-DE" b="1" dirty="0" err="1" smtClean="0"/>
              <a:t>stetten</a:t>
            </a:r>
            <a:r>
              <a:rPr lang="de-DE" b="1" dirty="0" smtClean="0"/>
              <a:t/>
            </a:r>
            <a:br>
              <a:rPr lang="de-DE" b="1" dirty="0" smtClean="0"/>
            </a:br>
            <a:r>
              <a:rPr lang="de-DE" b="1" dirty="0" smtClean="0"/>
              <a:t>2004 general-</a:t>
            </a:r>
            <a:r>
              <a:rPr lang="de-DE" b="1" dirty="0"/>
              <a:t/>
            </a:r>
            <a:br>
              <a:rPr lang="de-DE" b="1" dirty="0"/>
            </a:br>
            <a:r>
              <a:rPr lang="de-DE" b="1" dirty="0" smtClean="0"/>
              <a:t>saniert, Fa. Lang</a:t>
            </a:r>
            <a:br>
              <a:rPr lang="de-DE" b="1" dirty="0" smtClean="0"/>
            </a:br>
            <a:r>
              <a:rPr lang="de-DE" b="1" dirty="0" smtClean="0"/>
              <a:t>aus </a:t>
            </a:r>
            <a:r>
              <a:rPr lang="de-DE" b="1" dirty="0" err="1" smtClean="0"/>
              <a:t>Irsee</a:t>
            </a:r>
            <a:r>
              <a:rPr lang="de-DE" b="1" dirty="0" smtClean="0"/>
              <a:t>:</a:t>
            </a:r>
            <a:r>
              <a:rPr lang="de-DE" b="1" dirty="0"/>
              <a:t/>
            </a:r>
            <a:br>
              <a:rPr lang="de-DE" b="1" dirty="0"/>
            </a:br>
            <a:r>
              <a:rPr lang="de-DE" b="1" dirty="0" smtClean="0"/>
              <a:t>19.000 €</a:t>
            </a:r>
            <a:br>
              <a:rPr lang="de-DE" b="1" dirty="0" smtClean="0"/>
            </a:br>
            <a:r>
              <a:rPr lang="de-DE" b="1" dirty="0"/>
              <a:t/>
            </a:r>
            <a:br>
              <a:rPr lang="de-DE" b="1" dirty="0"/>
            </a:b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04184" y="1529063"/>
            <a:ext cx="6709833" cy="5032375"/>
          </a:xfrm>
        </p:spPr>
      </p:pic>
    </p:spTree>
    <p:extLst>
      <p:ext uri="{BB962C8B-B14F-4D97-AF65-F5344CB8AC3E}">
        <p14:creationId xmlns:p14="http://schemas.microsoft.com/office/powerpoint/2010/main" val="2931339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smtClean="0"/>
              <a:t/>
            </a:r>
            <a:br>
              <a:rPr lang="de-DE" dirty="0" smtClean="0"/>
            </a:br>
            <a:r>
              <a:rPr lang="de-DE" dirty="0" smtClean="0"/>
              <a:t/>
            </a:r>
            <a:br>
              <a:rPr lang="de-DE" dirty="0" smtClean="0"/>
            </a:br>
            <a:r>
              <a:rPr lang="de-DE" dirty="0"/>
              <a:t/>
            </a:r>
            <a:br>
              <a:rPr lang="de-DE" dirty="0"/>
            </a:br>
            <a:r>
              <a:rPr lang="de-DE" dirty="0" smtClean="0"/>
              <a:t/>
            </a:r>
            <a:br>
              <a:rPr lang="de-DE" dirty="0" smtClean="0"/>
            </a:br>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b="1" dirty="0" smtClean="0"/>
              <a:t>Heiliger Gordian und Heiliger Epimach</a:t>
            </a:r>
            <a:br>
              <a:rPr lang="de-DE" b="1" dirty="0" smtClean="0"/>
            </a:br>
            <a:r>
              <a:rPr lang="de-DE" sz="3100" b="1" dirty="0" smtClean="0"/>
              <a:t/>
            </a:r>
            <a:br>
              <a:rPr lang="de-DE" sz="3100" b="1" dirty="0" smtClean="0"/>
            </a:br>
            <a:r>
              <a:rPr lang="de-DE" sz="3100" b="1" dirty="0" smtClean="0"/>
              <a:t>Nach der Legende stirbt Epimach unter Decius im Jahr 251 n.Chr. in Alexandria nach grausamen Marten im unterirdischen Gefängnis, zum Feuertod verurteilt.</a:t>
            </a:r>
            <a:br>
              <a:rPr lang="de-DE" sz="3100" b="1" dirty="0" smtClean="0"/>
            </a:br>
            <a:r>
              <a:rPr lang="de-DE" sz="3100" b="1" dirty="0" smtClean="0"/>
              <a:t>Gordian wird erst unter Kaiser Julian </a:t>
            </a:r>
            <a:r>
              <a:rPr lang="de-DE" sz="3100" b="1" dirty="0" err="1" smtClean="0"/>
              <a:t>Apostata</a:t>
            </a:r>
            <a:r>
              <a:rPr lang="de-DE" sz="3100" b="1" dirty="0" smtClean="0"/>
              <a:t> (361 n.Chr.) in Rom enthauptet, nachdem seine ganze Familie getauft worden war. Sein Leib wurde den Hunden vorgeworfen, blieb aber bis zur Bestattung unversehrt.</a:t>
            </a:r>
            <a:br>
              <a:rPr lang="de-DE" sz="3100" b="1" dirty="0" smtClean="0"/>
            </a:br>
            <a:r>
              <a:rPr lang="de-DE" sz="3100" b="1" dirty="0" smtClean="0"/>
              <a:t>Mit den Überesten von Epimach, die von Alexandrien nach Rom gebracht wurden, wurde er in einer Katakombe beigesetzt.</a:t>
            </a:r>
            <a:br>
              <a:rPr lang="de-DE" sz="3100" b="1" dirty="0" smtClean="0"/>
            </a:br>
            <a:r>
              <a:rPr lang="de-DE" sz="3100" b="1" dirty="0" smtClean="0"/>
              <a:t>Von daher werden beide zusammen genannt.</a:t>
            </a:r>
            <a:br>
              <a:rPr lang="de-DE" sz="3100" b="1" dirty="0" smtClean="0"/>
            </a:br>
            <a:r>
              <a:rPr lang="de-DE" sz="3100" b="1" dirty="0" smtClean="0"/>
              <a:t>Beide Reliquien wurden 774 durch Königin Hildegard nach Kempten gebracht.</a:t>
            </a:r>
            <a:r>
              <a:rPr lang="de-DE" sz="3100" b="1" dirty="0"/>
              <a:t/>
            </a:r>
            <a:br>
              <a:rPr lang="de-DE" sz="3100" b="1" dirty="0"/>
            </a:br>
            <a:r>
              <a:rPr lang="de-DE" sz="3100" b="1" dirty="0" smtClean="0"/>
              <a:t>Gordian wird als Ritter dargestellt, Epimach als Bischof.</a:t>
            </a:r>
            <a:r>
              <a:rPr lang="de-DE" sz="3100" b="1" dirty="0"/>
              <a:t/>
            </a:r>
            <a:br>
              <a:rPr lang="de-DE" sz="3100" b="1" dirty="0"/>
            </a:br>
            <a:r>
              <a:rPr lang="de-DE" sz="3100" b="1" dirty="0" smtClean="0"/>
              <a:t/>
            </a:r>
            <a:br>
              <a:rPr lang="de-DE" sz="3100" b="1" dirty="0" smtClean="0"/>
            </a:br>
            <a:r>
              <a:rPr lang="de-DE" sz="3100" b="1" dirty="0"/>
              <a:t/>
            </a:r>
            <a:br>
              <a:rPr lang="de-DE" sz="3100" b="1" dirty="0"/>
            </a:br>
            <a:r>
              <a:rPr lang="de-DE" sz="3100" b="1" dirty="0" smtClean="0"/>
              <a:t/>
            </a:r>
            <a:br>
              <a:rPr lang="de-DE" sz="3100" b="1" dirty="0" smtClean="0"/>
            </a:br>
            <a:r>
              <a:rPr lang="de-DE" sz="3100" b="1" dirty="0" smtClean="0"/>
              <a:t/>
            </a:r>
            <a:br>
              <a:rPr lang="de-DE" sz="3100" b="1" dirty="0" smtClean="0"/>
            </a:br>
            <a:endParaRPr lang="de-DE" sz="3100" b="1" dirty="0"/>
          </a:p>
        </p:txBody>
      </p:sp>
    </p:spTree>
    <p:extLst>
      <p:ext uri="{BB962C8B-B14F-4D97-AF65-F5344CB8AC3E}">
        <p14:creationId xmlns:p14="http://schemas.microsoft.com/office/powerpoint/2010/main" val="14725317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44642" y="3352070"/>
            <a:ext cx="902716" cy="1298448"/>
          </a:xfr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65125"/>
            <a:ext cx="9144000" cy="6858000"/>
          </a:xfrm>
          <a:prstGeom prst="rect">
            <a:avLst/>
          </a:prstGeom>
        </p:spPr>
      </p:pic>
    </p:spTree>
    <p:extLst>
      <p:ext uri="{BB962C8B-B14F-4D97-AF65-F5344CB8AC3E}">
        <p14:creationId xmlns:p14="http://schemas.microsoft.com/office/powerpoint/2010/main" val="6501474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66985" y="363609"/>
            <a:ext cx="4575210" cy="6580887"/>
          </a:xfrm>
        </p:spPr>
      </p:pic>
    </p:spTree>
    <p:extLst>
      <p:ext uri="{BB962C8B-B14F-4D97-AF65-F5344CB8AC3E}">
        <p14:creationId xmlns:p14="http://schemas.microsoft.com/office/powerpoint/2010/main" val="22937944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8889" y="1589531"/>
            <a:ext cx="7550019" cy="5157257"/>
          </a:xfrm>
          <a:prstGeom prst="rect">
            <a:avLst/>
          </a:prstGeom>
        </p:spPr>
      </p:pic>
    </p:spTree>
    <p:extLst>
      <p:ext uri="{BB962C8B-B14F-4D97-AF65-F5344CB8AC3E}">
        <p14:creationId xmlns:p14="http://schemas.microsoft.com/office/powerpoint/2010/main" val="37356130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b="1" dirty="0" smtClean="0"/>
              <a:t>1929</a:t>
            </a:r>
            <a:br>
              <a:rPr lang="de-DE" b="1" dirty="0" smtClean="0"/>
            </a:br>
            <a:r>
              <a:rPr lang="de-DE" dirty="0"/>
              <a:t/>
            </a:r>
            <a:br>
              <a:rPr lang="de-DE" dirty="0"/>
            </a:br>
            <a:r>
              <a:rPr lang="de-DE" b="1" dirty="0" smtClean="0"/>
              <a:t>Diözesan-</a:t>
            </a:r>
            <a:br>
              <a:rPr lang="de-DE" b="1" dirty="0" smtClean="0"/>
            </a:br>
            <a:r>
              <a:rPr lang="de-DE" b="1" dirty="0" err="1" smtClean="0"/>
              <a:t>archiv</a:t>
            </a:r>
            <a:r>
              <a:rPr lang="de-DE" b="1" dirty="0"/>
              <a:t/>
            </a:r>
            <a:br>
              <a:rPr lang="de-DE" b="1" dirty="0"/>
            </a:br>
            <a:r>
              <a:rPr lang="de-DE" b="1" dirty="0" smtClean="0"/>
              <a:t>Augsburg</a:t>
            </a:r>
            <a:endParaRPr lang="de-DE" b="1"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96831" y="473486"/>
            <a:ext cx="8159261" cy="6119446"/>
          </a:xfrm>
        </p:spPr>
      </p:pic>
    </p:spTree>
    <p:extLst>
      <p:ext uri="{BB962C8B-B14F-4D97-AF65-F5344CB8AC3E}">
        <p14:creationId xmlns:p14="http://schemas.microsoft.com/office/powerpoint/2010/main" val="4287456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2168" y="463980"/>
            <a:ext cx="10515600" cy="1325563"/>
          </a:xfrm>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b="1" dirty="0" smtClean="0"/>
              <a:t>Abt Rupert Neß</a:t>
            </a:r>
            <a:br>
              <a:rPr lang="de-DE" b="1" dirty="0" smtClean="0"/>
            </a:br>
            <a:r>
              <a:rPr lang="de-DE" b="1" dirty="0" smtClean="0"/>
              <a:t>geb. 1670 </a:t>
            </a:r>
            <a:br>
              <a:rPr lang="de-DE" b="1" dirty="0" smtClean="0"/>
            </a:br>
            <a:r>
              <a:rPr lang="de-DE" b="1" dirty="0" smtClean="0"/>
              <a:t>gest. 1740</a:t>
            </a:r>
            <a:br>
              <a:rPr lang="de-DE" b="1" dirty="0" smtClean="0"/>
            </a:br>
            <a:r>
              <a:rPr lang="de-DE" b="1" dirty="0"/>
              <a:t/>
            </a:r>
            <a:br>
              <a:rPr lang="de-DE" b="1" dirty="0"/>
            </a:br>
            <a:r>
              <a:rPr lang="de-DE" b="1" dirty="0" smtClean="0"/>
              <a:t>1735 bis 1740</a:t>
            </a:r>
            <a:br>
              <a:rPr lang="de-DE" b="1" dirty="0" smtClean="0"/>
            </a:br>
            <a:r>
              <a:rPr lang="de-DE" b="1" dirty="0" smtClean="0"/>
              <a:t>Kirche im </a:t>
            </a:r>
            <a:r>
              <a:rPr lang="de-DE" b="1" dirty="0"/>
              <a:t/>
            </a:r>
            <a:br>
              <a:rPr lang="de-DE" b="1" dirty="0"/>
            </a:br>
            <a:r>
              <a:rPr lang="de-DE" b="1" dirty="0" smtClean="0"/>
              <a:t>Rokokostil </a:t>
            </a:r>
            <a:br>
              <a:rPr lang="de-DE" b="1" dirty="0" smtClean="0"/>
            </a:br>
            <a:r>
              <a:rPr lang="de-DE" b="1" dirty="0" smtClean="0"/>
              <a:t>restauriert</a:t>
            </a:r>
            <a:endParaRPr lang="de-DE" b="1"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3286" y="365125"/>
            <a:ext cx="6526166" cy="6203696"/>
          </a:xfrm>
        </p:spPr>
      </p:pic>
    </p:spTree>
    <p:extLst>
      <p:ext uri="{BB962C8B-B14F-4D97-AF65-F5344CB8AC3E}">
        <p14:creationId xmlns:p14="http://schemas.microsoft.com/office/powerpoint/2010/main" val="2309451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b="1" dirty="0" smtClean="0"/>
              <a:t>Kirche vor</a:t>
            </a:r>
            <a:r>
              <a:rPr lang="de-DE" b="1" dirty="0"/>
              <a:t/>
            </a:r>
            <a:br>
              <a:rPr lang="de-DE" b="1" dirty="0"/>
            </a:br>
            <a:r>
              <a:rPr lang="de-DE" b="1" dirty="0" smtClean="0"/>
              <a:t>1920</a:t>
            </a:r>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8332" y="365125"/>
            <a:ext cx="7925468" cy="6260757"/>
          </a:xfrm>
        </p:spPr>
      </p:pic>
    </p:spTree>
    <p:extLst>
      <p:ext uri="{BB962C8B-B14F-4D97-AF65-F5344CB8AC3E}">
        <p14:creationId xmlns:p14="http://schemas.microsoft.com/office/powerpoint/2010/main" val="2543857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9977" y="365125"/>
            <a:ext cx="8918733" cy="6387366"/>
          </a:xfrm>
        </p:spPr>
      </p:pic>
    </p:spTree>
    <p:extLst>
      <p:ext uri="{BB962C8B-B14F-4D97-AF65-F5344CB8AC3E}">
        <p14:creationId xmlns:p14="http://schemas.microsoft.com/office/powerpoint/2010/main" val="3258091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8065" y="0"/>
            <a:ext cx="9997607" cy="6858000"/>
          </a:xfrm>
        </p:spPr>
      </p:pic>
    </p:spTree>
    <p:extLst>
      <p:ext uri="{BB962C8B-B14F-4D97-AF65-F5344CB8AC3E}">
        <p14:creationId xmlns:p14="http://schemas.microsoft.com/office/powerpoint/2010/main" val="3329111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Words>
  <Application>Microsoft Office PowerPoint</Application>
  <PresentationFormat>Breitbild</PresentationFormat>
  <Paragraphs>48</Paragraphs>
  <Slides>42</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42</vt:i4>
      </vt:variant>
    </vt:vector>
  </HeadingPairs>
  <TitlesOfParts>
    <vt:vector size="47" baseType="lpstr">
      <vt:lpstr>Arial</vt:lpstr>
      <vt:lpstr>Calibri</vt:lpstr>
      <vt:lpstr>Calibri Light</vt:lpstr>
      <vt:lpstr>Times New Roman</vt:lpstr>
      <vt:lpstr>Office Theme</vt:lpstr>
      <vt:lpstr>Kirche Frechenrieden</vt:lpstr>
      <vt:lpstr>PowerPoint-Präsentation</vt:lpstr>
      <vt:lpstr>                    Warum Gordian und Epimach?   Illergaugraf Waning gab im Jahre 838 n.Chr. den Weiler Rieden an das Kloster in Kempten.  Vermutlich um den Besitz zu festigen, wurde eine Holzkirche gebaut und den Kemptener Schutzheiligen Gordian und Epimach geweiht.                </vt:lpstr>
      <vt:lpstr>             Heiliger Gordian und Heiliger Epimach  Nach der Legende stirbt Epimach unter Decius im Jahr 251 n.Chr. in Alexandria nach grausamen Marten im unterirdischen Gefängnis, zum Feuertod verurteilt. Gordian wird erst unter Kaiser Julian Apostata (361 n.Chr.) in Rom enthauptet, nachdem seine ganze Familie getauft worden war. Sein Leib wurde den Hunden vorgeworfen, blieb aber bis zur Bestattung unversehrt. Mit den Überesten von Epimach, die von Alexandrien nach Rom gebracht wurden, wurde er in einer Katakombe beigesetzt. Von daher werden beide zusammen genannt. Beide Reliquien wurden 774 durch Königin Hildegard nach Kempten gebracht. Gordian wird als Ritter dargestellt, Epimach als Bischof.     </vt:lpstr>
      <vt:lpstr>    1929  Diözesan- archiv Augsburg</vt:lpstr>
      <vt:lpstr>      Abt Rupert Neß geb. 1670  gest. 1740  1735 bis 1740 Kirche im  Rokokostil  restauriert</vt:lpstr>
      <vt:lpstr>       Kirche vor 1920     </vt:lpstr>
      <vt:lpstr>PowerPoint-Präsentation</vt:lpstr>
      <vt:lpstr>PowerPoint-Präsentation</vt:lpstr>
      <vt:lpstr>PowerPoint-Präsentation</vt:lpstr>
      <vt:lpstr>PowerPoint-Präsentation</vt:lpstr>
      <vt:lpstr>         Hochaltar von 1920 Neubarock Links Hl. Gordian Rechts Hl. Epimach Mutter Gottes reicht Dominikus den  Rosenkranz Altarbilder von Johann Kaspar Obergünzburg 1861</vt:lpstr>
      <vt:lpstr>         Seitenaltar rechts  Martyrium des Hl. Sebastian Rechten Hand Sieges- palme (Sieg über  Leben und Tod)  Oben Herz Mariä Andachtsform </vt:lpstr>
      <vt:lpstr>         Linker Seitenaltar Marienaltar  Anbetung des Hl.  Kreuzes Jesu durch Kaiserin Helena  Oben die Verehrung des Herzens Jesu  </vt:lpstr>
      <vt:lpstr>  Taufstein  Jahr?</vt:lpstr>
      <vt:lpstr>         Kanzel aus dem  19. Jhdt  Neuromanischer Stil (erdige Farben)   </vt:lpstr>
      <vt:lpstr>        Deckengemälde im Chorraum  Kirche mit den  4 Erdteilen Verehrung des Hl. Sakraments durch alle Stände und Erdteile </vt:lpstr>
      <vt:lpstr>        Gemälde in der Mitte des  Langhauses  Verehrung des HL. Kreuzes durch Kaiserin Helenas und Kaiser Heraklius (teilweise Hauggfiguren)</vt:lpstr>
      <vt:lpstr>            Bild Mitte hinten  Maria als Fürbitterin der Hilfesuchenden:  Sanitatem (Gesundheit des Leibes und der Seele) Caritatem (irdische und himmlische Liebe) Bonam mortem (Gnädigen Tod) Officium (Wohlwollen) im Leben und im Tod) Oben: Lumen fiat – Es werde Licht   </vt:lpstr>
      <vt:lpstr>         Bild in der Mitte vorne  Rosenkranzmadonna mit dem Hl. Dominikus und Katharina von Siena. Maria reicht dem  Dominikus einen Rosen- kranz und erklärt ihm  dessen Gesätze.  Oben im Bild die Drei- faltigkeit </vt:lpstr>
      <vt:lpstr>     Heiliger Alexander (vorne links)   Ottobeurer Kirchen- patron </vt:lpstr>
      <vt:lpstr>      Heiliger Theodor (vorne rechts)  Ottobeurer Kirchen- patron  </vt:lpstr>
      <vt:lpstr>      Heiliger Gordian (Mitte links)  Kirchen- patron  Frechen- rieden </vt:lpstr>
      <vt:lpstr>     Heiliger Epimach (Mitte rechts)  Kirchen- patron Frechen- rieden</vt:lpstr>
      <vt:lpstr>      Heiliger Benedikt (hinten links)  Ordensgründer  der Benediktiner (Patron Europas)  </vt:lpstr>
      <vt:lpstr>      Heilige Scholastika (hinten rechts)  Zwillingschwester von Hl. Benedikt Ordensgründerin des weiblichen Ordens der Benediktinerinnen</vt:lpstr>
      <vt:lpstr>       Heiliger Konrad von Parzham  Johannes Birndorfer verzichtete auf den großen Bauernhof und wurde mit 30 Jahren Kapuziner in Altötting.  41 Jahre versah er den Pfortendienst. Gebetseifer, Dienstbereitschaft,  Frömmigkeit und aufopfernde  Liebe für Wallfahrer, Wanderer und Arme prägten sein Leben.</vt:lpstr>
      <vt:lpstr>          Jesus mit dem Jesuskind auf dem Arm  Barockfigur aus dem 20. Jahrhundert  Erst seit der Barockzeit wird Jesus so dargestellt. In der Hand hält er  eine Lilie mit blühendem Stab. </vt:lpstr>
      <vt:lpstr>          Heiliger Isidor (Patron der Bauern)  Als Bauer von Madrid (geb. 1070)  zeichnet er sich durch eifrige  Gebetsübung, Wohltätigkeit und treue  Pflichterfüllung aus. Er stirbt eines heiligen Todes, wird aber erst von Papst Gregor XV. 1628  heiliggesprochen.  Attribute: Pflug, Sense, Gabel, Dreschflegel oder wie hier Spaten  </vt:lpstr>
      <vt:lpstr>            Theresia vom Kinde Jesu, die kleine Theresia  Geb. 1873 Dargestellt im Karme- literinnenhabit mit Rosen und Kreuz im Arm. (Die Liebe zu Gott wird an der Liebe zum Nächsten gemessen.)    </vt:lpstr>
      <vt:lpstr>           Maria Immaculata (vor der Geburt Jesu)  auf der Weltkugel mit Mondsichel. Die Schlange umfasst die Weltkugel. Maria zertritt deren Kopf. (Kreuzwegstationen 11 bis 14;  die 14. von 1922)  </vt:lpstr>
      <vt:lpstr>      Herz Jesu (Spätbarock)  Kreuzwegstationen  1 bis 6   </vt:lpstr>
      <vt:lpstr>          Jesus mit der schmerzhaften Mutter  Neugotischer Stil aus dem 19. Jhdt. Kreuzwegstationen 7 bis 10 Die Kreuzwegstationen stammen aus dem  Jahr 1782 (reiche  Rokokorahmen)</vt:lpstr>
      <vt:lpstr>Die tragbare Maria</vt:lpstr>
      <vt:lpstr>Beichtstuhl aus dem Jahr 1984 (Neubarock)</vt:lpstr>
      <vt:lpstr>    Stuhlwangen geschnitzt mit Arkanthusornamenten  Um das Jahr  1780 </vt:lpstr>
      <vt:lpstr>Heiliger Ulrich (Kirchenpatron von Augsburg)</vt:lpstr>
      <vt:lpstr>     Heiliger Josef mit dem Jesuskind auf dem Arm  Gespendet von Leonhard und Genovefa Merk, Altisried</vt:lpstr>
      <vt:lpstr>           Die Orgel aus dem Jahr 1963  21 Register Preis: 55.500 DM Fa. Karl Aich- stetten 2004 general- saniert, Fa. Lang aus Irsee: 19.000 €  </vt:lpstr>
      <vt:lpstr>PowerPoint-Präsentation</vt:lpstr>
      <vt:lpstr>PowerPoint-Präsentation</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Kirchenführung in digitaler Form</dc:title>
  <dc:creator>Hermann</dc:creator>
  <cp:lastModifiedBy>Hermann</cp:lastModifiedBy>
  <cp:revision>42</cp:revision>
  <dcterms:created xsi:type="dcterms:W3CDTF">2023-09-25T12:18:04Z</dcterms:created>
  <dcterms:modified xsi:type="dcterms:W3CDTF">2023-10-26T08:00:51Z</dcterms:modified>
</cp:coreProperties>
</file>