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305" r:id="rId4"/>
    <p:sldId id="260" r:id="rId5"/>
    <p:sldId id="263" r:id="rId6"/>
    <p:sldId id="308" r:id="rId7"/>
    <p:sldId id="294" r:id="rId8"/>
    <p:sldId id="299" r:id="rId9"/>
    <p:sldId id="270" r:id="rId10"/>
    <p:sldId id="300" r:id="rId11"/>
    <p:sldId id="304" r:id="rId12"/>
    <p:sldId id="266" r:id="rId13"/>
    <p:sldId id="267" r:id="rId14"/>
    <p:sldId id="295" r:id="rId15"/>
    <p:sldId id="296" r:id="rId16"/>
    <p:sldId id="297" r:id="rId17"/>
    <p:sldId id="298" r:id="rId18"/>
    <p:sldId id="281" r:id="rId19"/>
    <p:sldId id="301" r:id="rId20"/>
    <p:sldId id="277" r:id="rId21"/>
    <p:sldId id="302" r:id="rId22"/>
    <p:sldId id="306" r:id="rId23"/>
    <p:sldId id="307" r:id="rId24"/>
    <p:sldId id="287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F92"/>
    <a:srgbClr val="28659C"/>
    <a:srgbClr val="DCFF5B"/>
    <a:srgbClr val="E89418"/>
    <a:srgbClr val="47E9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23.01.2025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93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23.01.2025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23.01.2025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24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23.01.2025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3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23.01.2025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11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23.01.2025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91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23.01.2025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39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23.01.2025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13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23.01.2025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47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23.01.2025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85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23.01.2025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3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9CFA7-46DB-405B-AB1D-7D04A0FFEE92}" type="datetimeFigureOut">
              <a:rPr lang="de-DE" smtClean="0"/>
              <a:t>23.01.2025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87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istum-trier.de/glaube-und-seelsorge/gebet-gottesdienst/liturgie/Brannte-nicht-unser-Herz/index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onifatiuswerk.de/fileadmin/user_upload/bonifatiuswerk/video/video_gross/Erkl%C3%A4rungsvideo%20Bonifatiuswerk_final%20-%20Web-Version.mp4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81354" y="750334"/>
            <a:ext cx="6752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5">
                    <a:lumMod val="50000"/>
                  </a:schemeClr>
                </a:solidFill>
              </a:rPr>
              <a:t>Kommunionvorbereitung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81354" y="2200395"/>
            <a:ext cx="6752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81354" y="4389120"/>
            <a:ext cx="6655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Willkommen zum zweiten Elternabend</a:t>
            </a:r>
          </a:p>
          <a:p>
            <a:pPr algn="ctr"/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Mehrzweckraum Adler</a:t>
            </a:r>
          </a:p>
          <a:p>
            <a:pPr algn="ctr"/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22. Januar 2025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21" y="0"/>
            <a:ext cx="4830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84" y="-15443"/>
            <a:ext cx="10206916" cy="68734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21385" y="389679"/>
            <a:ext cx="10705514" cy="606319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Nähere Vorbereitungszeit:</a:t>
            </a:r>
          </a:p>
          <a:p>
            <a:endParaRPr lang="de-DE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Font typeface="+mj-lt"/>
              <a:buAutoNum type="arabicPeriod" startAt="5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Palmsonntag am 13. April</a:t>
            </a:r>
          </a:p>
          <a:p>
            <a:pPr marL="1438275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Palmbuschen basteln: bitte eigenständig um einen Stab mit Kreuz schauen</a:t>
            </a:r>
          </a:p>
          <a:p>
            <a:pPr marL="1438275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Anleitung: im Materialordner der Gruppenleitungen</a:t>
            </a:r>
          </a:p>
          <a:p>
            <a:pPr marL="1438275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Gottesdienste in den Pfarreien: Wir beginnen draußen!</a:t>
            </a:r>
          </a:p>
          <a:p>
            <a:pPr marL="1438275" indent="-45085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um 8.30 Uhr; Markt Rettenbach, Engetried und Frechenrieden um 10.00 Uhr</a:t>
            </a:r>
          </a:p>
          <a:p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Ostergottesdienste: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1435100" indent="-4413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Kinderkreuzweg am Karfreitag 10.00 Uhr Markt Rettenbach</a:t>
            </a:r>
          </a:p>
          <a:p>
            <a:pPr marL="1435100" indent="-4413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Osternachtfeiern: Sa 19.04. um 20.15 in ER, FR und EU; So 20.04. um 5.30 Uhr in MR</a:t>
            </a:r>
          </a:p>
          <a:p>
            <a:pPr marL="1435100" indent="-4413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Festgottesdienste: So 20.04. um 10.00 Uhr in ER, FR und MU</a:t>
            </a:r>
          </a:p>
          <a:p>
            <a:pPr marL="1435100" indent="-4413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Ostermontag: 08.30 Uhr in MR; 10.00 Uhr in ER,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Altisried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und EU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713436" y="1607"/>
            <a:ext cx="10904463" cy="6801862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Erstkommunion – Kerzenmotiv</a:t>
            </a:r>
          </a:p>
          <a:p>
            <a:r>
              <a:rPr lang="de-DE" sz="2800" dirty="0" smtClean="0">
                <a:solidFill>
                  <a:schemeClr val="accent5">
                    <a:lumMod val="50000"/>
                  </a:schemeClr>
                </a:solidFill>
              </a:rPr>
              <a:t>Sammelbestellung: Aufleger vom </a:t>
            </a:r>
            <a:r>
              <a:rPr lang="de-DE" sz="2800" dirty="0" err="1" smtClean="0">
                <a:solidFill>
                  <a:schemeClr val="accent5">
                    <a:lumMod val="50000"/>
                  </a:schemeClr>
                </a:solidFill>
              </a:rPr>
              <a:t>Bonifatiuswerk</a:t>
            </a:r>
            <a:endParaRPr lang="de-DE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Wer den Aufleger möchte: einfach „Ja“ ankreuzen und unterschreiben. Wir melden 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uns, sobald die Aufleger da sind. </a:t>
            </a:r>
          </a:p>
          <a:p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Die Kosten des Auflegers in Höhe von 5,90 € setzen wir nach Ende der Kommunionvorbereitung auf die Gesamtrechnung.</a:t>
            </a:r>
          </a:p>
          <a:p>
            <a:endParaRPr lang="de-DE" sz="2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917" y="1386190"/>
            <a:ext cx="9081499" cy="31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feld 2"/>
          <p:cNvSpPr txBox="1"/>
          <p:nvPr/>
        </p:nvSpPr>
        <p:spPr>
          <a:xfrm>
            <a:off x="740088" y="559305"/>
            <a:ext cx="10705514" cy="55092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Ausgabe der Erstkommuniongewänder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Freitag, 21. März ab 14.00 Uhr</a:t>
            </a: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Um unnötig lange Wartezeiten zu vermeiden, erfolgt die Ausgabe in folgender Reihenfolge: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14.00 Uhr	Gruppe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(3 Kinder)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14.10 Uhr	Markt Rettenbach Gruppe Demmler-Frei-Weiß-Jörg (5 Kinder)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14.30 Uhr	Markt Rettenbach Gruppe Weber-Seitz (5 Kinder)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14.50 Uhr	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Gottenau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(3 Kinder)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15.00 Uhr	Frechenrieden (4 Kinder)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15.15 Uhr	Gruppe Engetried (5 Kinder)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extfeld 3"/>
          <p:cNvSpPr txBox="1"/>
          <p:nvPr/>
        </p:nvSpPr>
        <p:spPr>
          <a:xfrm>
            <a:off x="743242" y="1659285"/>
            <a:ext cx="10705514" cy="353943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Die Feier der Erstkommunion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Engetried		 	Samstag, 26. April um 10.00 Uhr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Markt Rettenbach	Sonntag, 27. April um 09.00 Uhr</a:t>
            </a:r>
          </a:p>
          <a:p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 		Sonntag, 27. April um 11.00 Uhr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Frechenrieden		Sonntag, 04. Mai um 10.00 Uhr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feld 2"/>
          <p:cNvSpPr txBox="1"/>
          <p:nvPr/>
        </p:nvSpPr>
        <p:spPr>
          <a:xfrm>
            <a:off x="812911" y="1230004"/>
            <a:ext cx="10705514" cy="440120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Die Proben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Engetried:			Donnerstag, 24. April um 16.00 Uhr</a:t>
            </a:r>
          </a:p>
          <a:p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:		Freitag, 25. April um 14.00 Uhr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Markt Rettenbach:	Freitag, 25. April um 16.00 Uhr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Frechenrieden:		Freitag, 02. Mai um 16.00 Uhr</a:t>
            </a: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Jeweils in der Pfarrkirche.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1" y="306675"/>
            <a:ext cx="10705514" cy="624786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Am Tag selbst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Treffpunkte: 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26. 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April Engetried:		09.45 Uhr beim Pfarrheim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27. April Markt Rettenbach:	08.45 Uhr beim Pfarrheim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27. April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	10.45 Uhr beim Musikerheim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04. Mai Frechenrieden:	09.45 Uhr beim Pfarrheim</a:t>
            </a: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Eltern und Verwandtschaft bitte gleich in der Kirche den Platz einnehmen!</a:t>
            </a: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Bankreservierung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 grundsätzlich 1 Bank pro Familie. Sollte jemand mehr Platz benötigen, teilen Sie uns das bitte mit! Die Kirchen sind groß genug, so dass bei Bedarf mehr Bänke reserviert werden können.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1" y="1168449"/>
            <a:ext cx="10705514" cy="452431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Musikalische Gestaltung</a:t>
            </a: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Markt Rettenbach:	Familienchor</a:t>
            </a:r>
          </a:p>
          <a:p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:		Kirchenchor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Engetried:			</a:t>
            </a:r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Projekchor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Frechenrieden:		Chor Miteinander</a:t>
            </a:r>
            <a:endParaRPr lang="de-DE" sz="40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1" y="306675"/>
            <a:ext cx="10705514" cy="624786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 fotografiert?</a:t>
            </a:r>
          </a:p>
          <a:p>
            <a:endParaRPr lang="de-DE" sz="3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Den Fotografen bitten wir, dass Sie als Eltern ihn organisieren und beauftragen. </a:t>
            </a:r>
          </a:p>
          <a:p>
            <a:endParaRPr lang="de-DE" sz="32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Vorschläge: Harald </a:t>
            </a:r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Niederhofer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 (Markt Rettenbach, Engetried), Josef </a:t>
            </a:r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Diebolder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 (Frechenrieden) …</a:t>
            </a: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Wenn für den Fotografen gesorgt ist, können alle sich auf das Geschehen in der Kirche konzentrieren, ohne von der eigenen Sorge um gute Bilder abgelenkt zu werden. 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  <p:sp useBgFill="1">
        <p:nvSpPr>
          <p:cNvPr id="4" name="Textfeld 3"/>
          <p:cNvSpPr txBox="1"/>
          <p:nvPr/>
        </p:nvSpPr>
        <p:spPr>
          <a:xfrm>
            <a:off x="821783" y="551"/>
            <a:ext cx="10705514" cy="714041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Ausblick</a:t>
            </a:r>
          </a:p>
          <a:p>
            <a:pPr marL="382588"/>
            <a:endParaRPr lang="de-DE" sz="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Dankgottesdienst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 Samstag, 24. Mai 2025 um 19.15 Uhr in Markt Rettenbach. </a:t>
            </a:r>
          </a:p>
          <a:p>
            <a:pPr marL="1182688" lvl="1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Bitte im Einheitskleid kommen</a:t>
            </a:r>
          </a:p>
          <a:p>
            <a:pPr marL="1182688" lvl="1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Segnung der Andachtsgegenstände</a:t>
            </a:r>
          </a:p>
          <a:p>
            <a:pPr marL="1182688" lvl="1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Abgabe des Opfers für das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Bonifatiuswerk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Maiandachten</a:t>
            </a:r>
          </a:p>
          <a:p>
            <a:pPr marL="1166813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Bitte im Einheitskleid kommen</a:t>
            </a:r>
          </a:p>
          <a:p>
            <a:pPr marL="1166813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Erste feierliche Maiandacht am 1. Mai (Frechenrieden noch nicht im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Ekl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.)</a:t>
            </a:r>
          </a:p>
          <a:p>
            <a:pPr marL="1166813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Gemeinsame Maiandacht in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Mussenhausen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am 11. Mai</a:t>
            </a:r>
          </a:p>
          <a:p>
            <a:pPr marL="1166813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Weitere Maiandachten: Lichterprozessionen Burgstr. Mittwoch 7. 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Mai, Lichterprozession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Hillenloh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(Engetried) am 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25. 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Mai, 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Grotte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Altisried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31. Mai</a:t>
            </a: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Rosenkranzknüpfen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im Marienheim mit Sr. Blanca</a:t>
            </a: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Fronleichnam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19. Juni 2025</a:t>
            </a:r>
          </a:p>
          <a:p>
            <a:pPr marL="1166813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Das letzte Mal im Einheitskleid</a:t>
            </a:r>
          </a:p>
          <a:p>
            <a:pPr marL="1166813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Bitte Blumen zum Streuen mitbringen!</a:t>
            </a: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Rückgabe Einheitsgewänder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 ab 24. Juni 2025. Bitte das Einheitskleid NICHT selbst waschen! Diesen „Service“ übernimmt die Pfarrei – schließlich brauchen die Gewänder eine spezielle Pflege!</a:t>
            </a:r>
          </a:p>
        </p:txBody>
      </p:sp>
    </p:spTree>
    <p:extLst>
      <p:ext uri="{BB962C8B-B14F-4D97-AF65-F5344CB8AC3E}">
        <p14:creationId xmlns:p14="http://schemas.microsoft.com/office/powerpoint/2010/main" val="12872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  <p:sp useBgFill="1">
        <p:nvSpPr>
          <p:cNvPr id="4" name="Textfeld 3"/>
          <p:cNvSpPr txBox="1"/>
          <p:nvPr/>
        </p:nvSpPr>
        <p:spPr>
          <a:xfrm>
            <a:off x="741065" y="214187"/>
            <a:ext cx="10705514" cy="643253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Ausblick</a:t>
            </a:r>
          </a:p>
          <a:p>
            <a:pPr marL="725488" indent="-342900">
              <a:buFont typeface="Wingdings" panose="05000000000000000000" pitchFamily="2" charset="2"/>
              <a:buChar char="Ø"/>
            </a:pP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800" b="1" dirty="0" smtClean="0">
                <a:solidFill>
                  <a:schemeClr val="accent5">
                    <a:lumMod val="50000"/>
                  </a:schemeClr>
                </a:solidFill>
              </a:rPr>
              <a:t>Ausflug</a:t>
            </a:r>
            <a:r>
              <a:rPr lang="de-DE" sz="2800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  <a:p>
            <a:pPr marL="993775" indent="-268288">
              <a:buFontTx/>
              <a:buChar char="-"/>
            </a:pPr>
            <a:r>
              <a:rPr lang="de-DE" sz="2800" dirty="0" smtClean="0">
                <a:solidFill>
                  <a:schemeClr val="accent5">
                    <a:lumMod val="50000"/>
                  </a:schemeClr>
                </a:solidFill>
              </a:rPr>
              <a:t>Termin: Freitag, 9. Mai 2025</a:t>
            </a:r>
          </a:p>
          <a:p>
            <a:pPr marL="993775" indent="-268288">
              <a:buFontTx/>
              <a:buChar char="-"/>
            </a:pPr>
            <a:r>
              <a:rPr lang="de-DE" sz="2800" dirty="0" smtClean="0">
                <a:solidFill>
                  <a:schemeClr val="accent5">
                    <a:lumMod val="50000"/>
                  </a:schemeClr>
                </a:solidFill>
              </a:rPr>
              <a:t>Kinder kommen </a:t>
            </a:r>
            <a:r>
              <a:rPr lang="de-DE" sz="2800" b="1" dirty="0" smtClean="0">
                <a:solidFill>
                  <a:schemeClr val="accent5">
                    <a:lumMod val="50000"/>
                  </a:schemeClr>
                </a:solidFill>
              </a:rPr>
              <a:t>direkt in die Pfarrkirche</a:t>
            </a:r>
            <a:r>
              <a:rPr lang="de-DE" sz="2800" dirty="0" smtClean="0">
                <a:solidFill>
                  <a:schemeClr val="accent5">
                    <a:lumMod val="50000"/>
                  </a:schemeClr>
                </a:solidFill>
              </a:rPr>
              <a:t>, dort 08.15 Uhr hl. Messe</a:t>
            </a:r>
          </a:p>
          <a:p>
            <a:pPr marL="993775" indent="-268288">
              <a:buFontTx/>
              <a:buChar char="-"/>
            </a:pPr>
            <a:r>
              <a:rPr lang="de-DE" sz="2800" dirty="0" smtClean="0">
                <a:solidFill>
                  <a:schemeClr val="accent5">
                    <a:lumMod val="50000"/>
                  </a:schemeClr>
                </a:solidFill>
              </a:rPr>
              <a:t>Anschließend kleiner Imbiss (Brezen) im Jugendheim – wer könnte mithelfen</a:t>
            </a:r>
            <a:r>
              <a:rPr lang="de-DE" sz="28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de-DE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93775" indent="-268288">
              <a:buFontTx/>
              <a:buChar char="-"/>
            </a:pPr>
            <a:r>
              <a:rPr lang="de-DE" sz="2800" dirty="0" smtClean="0">
                <a:solidFill>
                  <a:schemeClr val="accent5">
                    <a:lumMod val="50000"/>
                  </a:schemeClr>
                </a:solidFill>
              </a:rPr>
              <a:t>09.30 Uhr Abfahrt mit dem Bus nach Bonlanden; dort Besichtigung der Hostienbäckerei</a:t>
            </a:r>
          </a:p>
          <a:p>
            <a:pPr marL="993775" indent="-268288">
              <a:buFontTx/>
              <a:buChar char="-"/>
            </a:pPr>
            <a:r>
              <a:rPr lang="de-DE" sz="2800" dirty="0" smtClean="0">
                <a:solidFill>
                  <a:schemeClr val="accent5">
                    <a:lumMod val="50000"/>
                  </a:schemeClr>
                </a:solidFill>
              </a:rPr>
              <a:t>13.15 Uhr Rückfahrt; Ausstiegmöglichkeit in Frechenrieden und </a:t>
            </a:r>
            <a:r>
              <a:rPr lang="de-DE" sz="2800" dirty="0" err="1" smtClean="0">
                <a:solidFill>
                  <a:schemeClr val="accent5">
                    <a:lumMod val="50000"/>
                  </a:schemeClr>
                </a:solidFill>
              </a:rPr>
              <a:t>Gottenau</a:t>
            </a:r>
            <a:endParaRPr lang="de-DE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93775" indent="-268288">
              <a:buFontTx/>
              <a:buChar char="-"/>
            </a:pPr>
            <a:r>
              <a:rPr lang="de-DE" sz="2800" dirty="0" smtClean="0">
                <a:solidFill>
                  <a:schemeClr val="accent5">
                    <a:lumMod val="50000"/>
                  </a:schemeClr>
                </a:solidFill>
              </a:rPr>
              <a:t>14.00 Uhr Ausstieg an der Grund- und Mittelschule Markt Rettenbach</a:t>
            </a:r>
            <a:endParaRPr lang="de-DE" sz="2800" dirty="0">
              <a:solidFill>
                <a:schemeClr val="accent5">
                  <a:lumMod val="50000"/>
                </a:schemeClr>
              </a:solidFill>
            </a:endParaRP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800" b="1" dirty="0">
                <a:solidFill>
                  <a:schemeClr val="accent5">
                    <a:lumMod val="50000"/>
                  </a:schemeClr>
                </a:solidFill>
              </a:rPr>
              <a:t>gemeinsamer Abschluss </a:t>
            </a:r>
            <a:r>
              <a:rPr lang="de-DE" sz="2800" dirty="0">
                <a:solidFill>
                  <a:schemeClr val="accent5">
                    <a:lumMod val="50000"/>
                  </a:schemeClr>
                </a:solidFill>
              </a:rPr>
              <a:t>/ Nachtreffen</a:t>
            </a:r>
            <a:r>
              <a:rPr lang="de-DE" sz="2800" dirty="0" smtClean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0740"/>
            <a:ext cx="12192000" cy="65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461" y="1203575"/>
            <a:ext cx="3727107" cy="5620718"/>
          </a:xfrm>
          <a:prstGeom prst="rect">
            <a:avLst/>
          </a:prstGeom>
        </p:spPr>
      </p:pic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Termine: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3955" y="2759351"/>
            <a:ext cx="11103427" cy="2554545"/>
          </a:xfrm>
          <a:prstGeom prst="rect">
            <a:avLst/>
          </a:prstGeom>
          <a:solidFill>
            <a:srgbClr val="47E985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Die Liste mit den aktualisierten Terminen bekommen Sie gleich ausgehändigt.</a:t>
            </a:r>
          </a:p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Sie können diese Liste auch auf unserer Homepage einsehen: www.pg-markt-rettenbach.de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99089" y="283727"/>
            <a:ext cx="1105162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9089" y="5590981"/>
            <a:ext cx="11051627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888589" y="999952"/>
            <a:ext cx="4762127" cy="4585871"/>
          </a:xfrm>
          <a:prstGeom prst="rect">
            <a:avLst/>
          </a:prstGeom>
          <a:solidFill>
            <a:srgbClr val="265F92"/>
          </a:solidFill>
          <a:ln w="254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u="sng" dirty="0" smtClean="0">
                <a:solidFill>
                  <a:schemeClr val="bg1"/>
                </a:solidFill>
              </a:rPr>
              <a:t>Feiere den Sonntag!</a:t>
            </a:r>
          </a:p>
          <a:p>
            <a:pPr algn="ctr"/>
            <a:endParaRPr lang="de-DE" sz="2100" b="1" dirty="0" smtClean="0">
              <a:solidFill>
                <a:schemeClr val="bg1"/>
              </a:solidFill>
            </a:endParaRPr>
          </a:p>
          <a:p>
            <a:r>
              <a:rPr lang="de-DE" sz="2100" b="1" dirty="0" smtClean="0">
                <a:solidFill>
                  <a:schemeClr val="bg1"/>
                </a:solidFill>
              </a:rPr>
              <a:t>Den Sonntag feiern heißt:</a:t>
            </a:r>
          </a:p>
          <a:p>
            <a:pPr marL="342900" indent="-342900">
              <a:buFontTx/>
              <a:buChar char="-"/>
            </a:pPr>
            <a:r>
              <a:rPr lang="de-DE" sz="2100" b="1" dirty="0" smtClean="0">
                <a:solidFill>
                  <a:schemeClr val="bg1"/>
                </a:solidFill>
              </a:rPr>
              <a:t>ausbrechen aus der Wochenroutine</a:t>
            </a:r>
          </a:p>
          <a:p>
            <a:pPr marL="342900" indent="-342900">
              <a:buFontTx/>
              <a:buChar char="-"/>
            </a:pPr>
            <a:r>
              <a:rPr lang="de-DE" sz="2100" b="1" dirty="0" smtClean="0">
                <a:solidFill>
                  <a:schemeClr val="bg1"/>
                </a:solidFill>
              </a:rPr>
              <a:t>sich Zeit nehmen für sich und füreinander</a:t>
            </a:r>
          </a:p>
          <a:p>
            <a:pPr marL="342900" indent="-342900">
              <a:buFontTx/>
              <a:buChar char="-"/>
            </a:pPr>
            <a:r>
              <a:rPr lang="de-DE" sz="2100" b="1" dirty="0" smtClean="0">
                <a:solidFill>
                  <a:schemeClr val="bg1"/>
                </a:solidFill>
              </a:rPr>
              <a:t>einmal etwas tun, ohne damit einen „Zweck“ zu verfolgen</a:t>
            </a:r>
          </a:p>
          <a:p>
            <a:pPr marL="342900" indent="-342900">
              <a:buFontTx/>
              <a:buChar char="-"/>
            </a:pPr>
            <a:r>
              <a:rPr lang="de-DE" sz="2100" b="1" dirty="0" smtClean="0">
                <a:solidFill>
                  <a:schemeClr val="bg1"/>
                </a:solidFill>
              </a:rPr>
              <a:t>sich eine Stunde Zeit für Gott nehmen und in die Kirche kommen.</a:t>
            </a:r>
          </a:p>
          <a:p>
            <a:r>
              <a:rPr lang="de-DE" sz="2100" b="1" dirty="0" smtClean="0">
                <a:solidFill>
                  <a:schemeClr val="bg1"/>
                </a:solidFill>
              </a:rPr>
              <a:t>Wer den Sonntag so feiert, lebt gesünder und ist glücklicher.</a:t>
            </a:r>
          </a:p>
          <a:p>
            <a:endParaRPr lang="de-DE" sz="2100" b="1" dirty="0" smtClean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0" y="999952"/>
            <a:ext cx="6182589" cy="462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99089" y="283727"/>
            <a:ext cx="1105162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9089" y="5590981"/>
            <a:ext cx="11051627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527551" y="1003025"/>
            <a:ext cx="8123165" cy="4524315"/>
          </a:xfrm>
          <a:prstGeom prst="rect">
            <a:avLst/>
          </a:prstGeom>
          <a:solidFill>
            <a:srgbClr val="265F92"/>
          </a:solidFill>
          <a:ln w="254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b="1" u="sng" dirty="0" smtClean="0">
              <a:solidFill>
                <a:schemeClr val="bg1"/>
              </a:solidFill>
            </a:endParaRPr>
          </a:p>
          <a:p>
            <a:pPr algn="ctr"/>
            <a:r>
              <a:rPr lang="de-DE" sz="4000" b="1" u="sng" dirty="0" smtClean="0">
                <a:solidFill>
                  <a:schemeClr val="bg1"/>
                </a:solidFill>
              </a:rPr>
              <a:t>Komm mit auf einen Bittgang!</a:t>
            </a:r>
          </a:p>
          <a:p>
            <a:pPr algn="ctr"/>
            <a:endParaRPr lang="de-DE" sz="2100" b="1" dirty="0" smtClean="0">
              <a:solidFill>
                <a:schemeClr val="bg1"/>
              </a:solidFill>
            </a:endParaRPr>
          </a:p>
          <a:p>
            <a:r>
              <a:rPr lang="de-DE" sz="2400" b="1" dirty="0" smtClean="0">
                <a:solidFill>
                  <a:schemeClr val="bg1"/>
                </a:solidFill>
              </a:rPr>
              <a:t>Am Bittgang teilnehmen heißt:</a:t>
            </a:r>
          </a:p>
          <a:p>
            <a:pPr marL="342900" indent="-342900">
              <a:buFontTx/>
              <a:buChar char="-"/>
            </a:pPr>
            <a:r>
              <a:rPr lang="de-DE" sz="2400" b="1" dirty="0" smtClean="0">
                <a:solidFill>
                  <a:schemeClr val="bg1"/>
                </a:solidFill>
              </a:rPr>
              <a:t>draußen unterwegs sein</a:t>
            </a:r>
          </a:p>
          <a:p>
            <a:pPr marL="342900" indent="-342900">
              <a:buFontTx/>
              <a:buChar char="-"/>
            </a:pPr>
            <a:r>
              <a:rPr lang="de-DE" sz="2400" b="1" dirty="0" smtClean="0">
                <a:solidFill>
                  <a:schemeClr val="bg1"/>
                </a:solidFill>
              </a:rPr>
              <a:t>pilgern ohne große Reisevorbereitung</a:t>
            </a:r>
          </a:p>
          <a:p>
            <a:pPr marL="342900" indent="-342900">
              <a:buFontTx/>
              <a:buChar char="-"/>
            </a:pPr>
            <a:r>
              <a:rPr lang="de-DE" sz="2400" b="1" dirty="0" smtClean="0">
                <a:solidFill>
                  <a:schemeClr val="bg1"/>
                </a:solidFill>
              </a:rPr>
              <a:t>dem Herrgott seine Sorgen anvertrauen</a:t>
            </a:r>
          </a:p>
          <a:p>
            <a:pPr marL="342900" indent="-342900">
              <a:buFontTx/>
              <a:buChar char="-"/>
            </a:pPr>
            <a:r>
              <a:rPr lang="de-DE" sz="2400" b="1" dirty="0" smtClean="0">
                <a:solidFill>
                  <a:schemeClr val="bg1"/>
                </a:solidFill>
              </a:rPr>
              <a:t>aufstehen gegen den Klimawandel und dessen Folgen - wir bitten den Herrgott schließlich um gedeihliches Wetter.</a:t>
            </a:r>
          </a:p>
          <a:p>
            <a:endParaRPr lang="de-DE" sz="2100" b="1" dirty="0" smtClean="0">
              <a:solidFill>
                <a:schemeClr val="bg1"/>
              </a:solidFill>
            </a:endParaRPr>
          </a:p>
          <a:p>
            <a:r>
              <a:rPr lang="de-DE" sz="2800" b="1" dirty="0" smtClean="0">
                <a:solidFill>
                  <a:schemeClr val="bg1"/>
                </a:solidFill>
              </a:rPr>
              <a:t>Jedes Jahr in den Tagen vor Christi Himmelfahrt!</a:t>
            </a:r>
            <a:endParaRPr lang="de-DE" sz="2100" b="1" dirty="0">
              <a:solidFill>
                <a:schemeClr val="bg1"/>
              </a:solidFill>
            </a:endParaRPr>
          </a:p>
          <a:p>
            <a:endParaRPr lang="de-DE" sz="1400" b="1" dirty="0" smtClean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90" y="991614"/>
            <a:ext cx="2855254" cy="459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99089" y="283727"/>
            <a:ext cx="1105162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527551" y="1003025"/>
            <a:ext cx="8123165" cy="5463034"/>
          </a:xfrm>
          <a:prstGeom prst="rect">
            <a:avLst/>
          </a:prstGeom>
          <a:solidFill>
            <a:srgbClr val="265F92"/>
          </a:solidFill>
          <a:ln w="254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sz="1600" b="1" u="sng" dirty="0" smtClean="0">
              <a:solidFill>
                <a:schemeClr val="bg1"/>
              </a:solidFill>
            </a:endParaRPr>
          </a:p>
          <a:p>
            <a:pPr algn="ctr"/>
            <a:r>
              <a:rPr lang="de-DE" sz="4000" b="1" u="sng" dirty="0" smtClean="0">
                <a:solidFill>
                  <a:schemeClr val="bg1"/>
                </a:solidFill>
              </a:rPr>
              <a:t>Werde Ministrant/Ministrantin</a:t>
            </a:r>
          </a:p>
          <a:p>
            <a:pPr algn="ctr"/>
            <a:endParaRPr lang="de-DE" sz="2100" b="1" dirty="0" smtClean="0">
              <a:solidFill>
                <a:schemeClr val="bg1"/>
              </a:solidFill>
            </a:endParaRPr>
          </a:p>
          <a:p>
            <a:r>
              <a:rPr lang="de-DE" sz="2400" b="1" dirty="0" smtClean="0">
                <a:solidFill>
                  <a:schemeClr val="bg1"/>
                </a:solidFill>
              </a:rPr>
              <a:t>Diese Werbung richtet sich an Sie, liebe Eltern. </a:t>
            </a:r>
          </a:p>
          <a:p>
            <a:pPr marL="342900" indent="-342900">
              <a:buFontTx/>
              <a:buChar char="-"/>
            </a:pPr>
            <a:r>
              <a:rPr lang="de-DE" sz="2400" b="1" dirty="0" smtClean="0">
                <a:solidFill>
                  <a:schemeClr val="bg1"/>
                </a:solidFill>
              </a:rPr>
              <a:t>Wir wollen Sie bitten, dem positiv gegenüberzustehen.</a:t>
            </a:r>
          </a:p>
          <a:p>
            <a:pPr marL="342900" indent="-342900">
              <a:buFontTx/>
              <a:buChar char="-"/>
            </a:pPr>
            <a:r>
              <a:rPr lang="de-DE" sz="2400" b="1" dirty="0" smtClean="0">
                <a:solidFill>
                  <a:schemeClr val="bg1"/>
                </a:solidFill>
              </a:rPr>
              <a:t>Ministrant sein heißt mehr, als nur dem Pfarrer helfen. Es ist ein Dienst für Gott und ein Dienst an der Gemeinde.</a:t>
            </a:r>
          </a:p>
          <a:p>
            <a:pPr marL="342900" indent="-342900">
              <a:buFontTx/>
              <a:buChar char="-"/>
            </a:pPr>
            <a:r>
              <a:rPr lang="de-DE" sz="2400" b="1" dirty="0" smtClean="0">
                <a:solidFill>
                  <a:schemeClr val="bg1"/>
                </a:solidFill>
              </a:rPr>
              <a:t>Ministranten erfahren Gemeinschaft und unternehmen auch über die Gottesdienste hinaus einmal etwas.</a:t>
            </a:r>
          </a:p>
          <a:p>
            <a:pPr marL="342900" indent="-342900">
              <a:buFontTx/>
              <a:buChar char="-"/>
            </a:pPr>
            <a:r>
              <a:rPr lang="de-DE" sz="2400" b="1" dirty="0" smtClean="0">
                <a:solidFill>
                  <a:schemeClr val="bg1"/>
                </a:solidFill>
              </a:rPr>
              <a:t>Ihr Kind kann beim Ministrieren lernen, Verantwortung zu übernehmen und vor Publikum aufzutreten.</a:t>
            </a:r>
          </a:p>
          <a:p>
            <a:pPr marL="342900" indent="-342900">
              <a:buFontTx/>
              <a:buChar char="-"/>
            </a:pPr>
            <a:endParaRPr lang="de-DE" sz="2400" b="1" dirty="0" smtClean="0">
              <a:solidFill>
                <a:schemeClr val="bg1"/>
              </a:solidFill>
            </a:endParaRPr>
          </a:p>
          <a:p>
            <a:r>
              <a:rPr lang="de-DE" sz="2800" b="1" dirty="0" smtClean="0">
                <a:solidFill>
                  <a:schemeClr val="bg1"/>
                </a:solidFill>
              </a:rPr>
              <a:t>Wir freuen uns über jedes Kind, zwingen aber niemanden!</a:t>
            </a:r>
            <a:endParaRPr lang="de-DE" sz="21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9089" y="5590981"/>
            <a:ext cx="11051627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89" y="991613"/>
            <a:ext cx="2928462" cy="46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81354" y="750334"/>
            <a:ext cx="6752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Kommunionvorbereitung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1354" y="2200395"/>
            <a:ext cx="6752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Pfarreiengemeinschaft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Markt Rettenbach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3294" y="3896677"/>
            <a:ext cx="6414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94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Vielen Dank für Ihre Aufmerksamkeit!</a:t>
            </a:r>
            <a:endParaRPr kumimoji="0" lang="de-DE" sz="3200" b="1" i="0" u="none" strike="noStrike" kern="1200" cap="none" spc="0" normalizeH="0" baseline="0" noProof="0" dirty="0" smtClean="0">
              <a:ln>
                <a:noFill/>
              </a:ln>
              <a:solidFill>
                <a:srgbClr val="E894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21" y="0"/>
            <a:ext cx="4830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9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58368" y="0"/>
            <a:ext cx="1097279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solidFill>
                  <a:schemeClr val="accent5">
                    <a:lumMod val="50000"/>
                  </a:schemeClr>
                </a:solidFill>
              </a:rPr>
              <a:t>Was wir heute Abend vorhaben:</a:t>
            </a:r>
          </a:p>
          <a:p>
            <a:pPr marL="719138" indent="-719138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Rückschau auf die bisherige Kommunionvorbereitung</a:t>
            </a:r>
          </a:p>
          <a:p>
            <a:pPr marL="719138" indent="-719138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Eine (weitere) kleine Annäherung an das Thema Kommunion</a:t>
            </a:r>
          </a:p>
          <a:p>
            <a:pPr marL="1524000" lvl="2" indent="-6096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Erklärfilm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zur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Estkommunion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Bonifatiuswerk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1524000" lvl="2" indent="-6096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Austausch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nähere Vorbereitungszeit</a:t>
            </a:r>
          </a:p>
          <a:p>
            <a:pPr marL="1524000" lvl="1" indent="-622300">
              <a:buFont typeface="Wingdings" panose="05000000000000000000" pitchFamily="2" charset="2"/>
              <a:buChar char="Ø"/>
              <a:tabLst>
                <a:tab pos="901700" algn="l"/>
              </a:tabLst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Gottesdienste zu Lichtmess und Aschermittwoch</a:t>
            </a:r>
          </a:p>
          <a:p>
            <a:pPr marL="1524000" lvl="1" indent="-622300">
              <a:buFont typeface="Wingdings" panose="05000000000000000000" pitchFamily="2" charset="2"/>
              <a:buChar char="Ø"/>
              <a:tabLst>
                <a:tab pos="901700" algn="l"/>
              </a:tabLst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Vorstellungsgottesdienste in den Pfarreien</a:t>
            </a:r>
          </a:p>
          <a:p>
            <a:pPr marL="1524000" lvl="1" indent="-622300">
              <a:buFont typeface="Wingdings" panose="05000000000000000000" pitchFamily="2" charset="2"/>
              <a:buChar char="Ø"/>
              <a:tabLst>
                <a:tab pos="901700" algn="l"/>
              </a:tabLst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Zweite Beichte</a:t>
            </a:r>
          </a:p>
          <a:p>
            <a:pPr marL="1524000" lvl="1" indent="-622300">
              <a:buFont typeface="Wingdings" panose="05000000000000000000" pitchFamily="2" charset="2"/>
              <a:buChar char="Ø"/>
              <a:tabLst>
                <a:tab pos="901700" algn="l"/>
              </a:tabLst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Palmsonntag und Ostergottesdienste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Feier der Erstkommunion</a:t>
            </a:r>
          </a:p>
          <a:p>
            <a:pPr marL="1524000" indent="-6223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Erstkommunionkerze und 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Kerzenmotiv</a:t>
            </a:r>
          </a:p>
          <a:p>
            <a:pPr marL="1524000" indent="-6223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Ausgabe der Einheitskleider</a:t>
            </a:r>
          </a:p>
          <a:p>
            <a:pPr marL="1524000" indent="-6223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Proben</a:t>
            </a:r>
          </a:p>
          <a:p>
            <a:pPr marL="1524000" indent="-6223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Am Tag selbst</a:t>
            </a:r>
          </a:p>
          <a:p>
            <a:pPr marL="719138" indent="-719138">
              <a:buFont typeface="+mj-lt"/>
              <a:buAutoNum type="arabicPeriod" startAt="5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Ausblick</a:t>
            </a:r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 useBgFill="1">
        <p:nvSpPr>
          <p:cNvPr id="2" name="Textfeld 1"/>
          <p:cNvSpPr txBox="1"/>
          <p:nvPr/>
        </p:nvSpPr>
        <p:spPr>
          <a:xfrm>
            <a:off x="721472" y="429786"/>
            <a:ext cx="10705514" cy="5755422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Rückschau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Startgottesdienst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Erste drei Gruppenstunden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Teilnahme an der Gemeinde: 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Gottesdienste an Sonn- und Feiertagen: „Erwachsenengottesdienste“, Kindergottesdienst(e), Weihnachten, Kirche Kunterbunt …</a:t>
            </a: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Anmerkungen – Austausch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Was hat mein Kind erfahren, gelernt oder neu für sich entdeckt?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Konnte ich selbst Schritte im Glauben tun, z.B. als Gruppenmutter bzw. –Vater? Als Begleitperson beim Krippenspiel?</a:t>
            </a: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49488" y="2087898"/>
            <a:ext cx="10705514" cy="169277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Eine (weitere) kleine Annäherung an das Thema Kommunion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hlinkClick r:id="rId4"/>
              </a:rPr>
              <a:t>"</a:t>
            </a:r>
            <a:r>
              <a:rPr lang="de-DE" sz="2400" dirty="0">
                <a:hlinkClick r:id="rId4"/>
              </a:rPr>
              <a:t>Brannte nicht unser Herz" | Glaube &amp; Seelsorge im Bistum Trier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49488" y="2087898"/>
            <a:ext cx="10705514" cy="243143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Eine (weitere) kleine Annäherung an das Thema Kommunion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Erklärfilm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des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Bonifatiuswerks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2400" smtClean="0">
                <a:solidFill>
                  <a:schemeClr val="accent5">
                    <a:lumMod val="50000"/>
                  </a:schemeClr>
                </a:solidFill>
              </a:rPr>
              <a:t>zur Erstkommunion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>
                <a:hlinkClick r:id="rId4"/>
              </a:rPr>
              <a:t>bonifatiuswerk.de/</a:t>
            </a:r>
            <a:r>
              <a:rPr lang="de-DE" sz="2400" dirty="0" err="1">
                <a:hlinkClick r:id="rId4"/>
              </a:rPr>
              <a:t>fileadmin</a:t>
            </a:r>
            <a:r>
              <a:rPr lang="de-DE" sz="2400" dirty="0">
                <a:hlinkClick r:id="rId4"/>
              </a:rPr>
              <a:t>/</a:t>
            </a:r>
            <a:r>
              <a:rPr lang="de-DE" sz="2400" dirty="0" err="1">
                <a:hlinkClick r:id="rId4"/>
              </a:rPr>
              <a:t>user_upload</a:t>
            </a:r>
            <a:r>
              <a:rPr lang="de-DE" sz="2400" dirty="0">
                <a:hlinkClick r:id="rId4"/>
              </a:rPr>
              <a:t>/</a:t>
            </a:r>
            <a:r>
              <a:rPr lang="de-DE" sz="2400" dirty="0" err="1">
                <a:hlinkClick r:id="rId4"/>
              </a:rPr>
              <a:t>bonifatiuswerk</a:t>
            </a:r>
            <a:r>
              <a:rPr lang="de-DE" sz="2400" dirty="0">
                <a:hlinkClick r:id="rId4"/>
              </a:rPr>
              <a:t>/</a:t>
            </a:r>
            <a:r>
              <a:rPr lang="de-DE" sz="2400" dirty="0" err="1">
                <a:hlinkClick r:id="rId4"/>
              </a:rPr>
              <a:t>video</a:t>
            </a:r>
            <a:r>
              <a:rPr lang="de-DE" sz="2400" dirty="0">
                <a:hlinkClick r:id="rId4"/>
              </a:rPr>
              <a:t>/</a:t>
            </a:r>
            <a:r>
              <a:rPr lang="de-DE" sz="2400" dirty="0" err="1">
                <a:hlinkClick r:id="rId4"/>
              </a:rPr>
              <a:t>video_gross</a:t>
            </a:r>
            <a:r>
              <a:rPr lang="de-DE" sz="2400" dirty="0">
                <a:hlinkClick r:id="rId4"/>
              </a:rPr>
              <a:t>/Erklärungsvideo </a:t>
            </a:r>
            <a:r>
              <a:rPr lang="de-DE" sz="2400" dirty="0" err="1">
                <a:hlinkClick r:id="rId4"/>
              </a:rPr>
              <a:t>Bonifatiuswerk_final</a:t>
            </a:r>
            <a:r>
              <a:rPr lang="de-DE" sz="2400" dirty="0">
                <a:hlinkClick r:id="rId4"/>
              </a:rPr>
              <a:t> - Web-Version.mp4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8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feld 2"/>
          <p:cNvSpPr txBox="1"/>
          <p:nvPr/>
        </p:nvSpPr>
        <p:spPr>
          <a:xfrm>
            <a:off x="829387" y="112464"/>
            <a:ext cx="10705514" cy="661719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Nähere Vorbereitungszeit: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Festgottesdienst zu Lichtmess</a:t>
            </a:r>
          </a:p>
          <a:p>
            <a:pPr marL="1524000" indent="-4572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am Sonntag, 2. Februar 2025 um 10.00 Uhr für alle in </a:t>
            </a: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Markt Rettenbach</a:t>
            </a:r>
          </a:p>
          <a:p>
            <a:pPr marL="1524000" indent="-4572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Segnung der Kerzen-Rohlinge, aus denen die Erstkommunionkerzen gestaltet werden</a:t>
            </a:r>
          </a:p>
          <a:p>
            <a:pPr marL="1524000" indent="-4572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mit Blasius-Segen</a:t>
            </a:r>
          </a:p>
          <a:p>
            <a:pPr marL="914400" indent="-914400">
              <a:buFont typeface="+mj-lt"/>
              <a:buAutoNum type="arabicPeriod" startAt="2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Aschermittwoch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am Mittwoch, 05. März 2025 für alle in ihrer Pfarrei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9.00 Uhr Frechenrieden; 19.15 Markt Rettenbach, Engetried und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Font typeface="+mj-lt"/>
              <a:buAutoNum type="arabicPeriod" startAt="3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Vorstellungsgottesdienste in den Pfarreien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Engetried:		09. März um 10.00 Uhr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		16. März um 10.00 Uhr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Frechenrieden:		23. März um 10.00 Uhr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Markt Rettenbach:	30. März um 10.00 Uhr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1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84" y="-15443"/>
            <a:ext cx="10206916" cy="68734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21385" y="1395621"/>
            <a:ext cx="10705514" cy="366254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Gruppenplakat: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Gestaltungsvorschläge:</a:t>
            </a:r>
          </a:p>
          <a:p>
            <a:pPr marL="342900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Fotos der Kinder</a:t>
            </a:r>
          </a:p>
          <a:p>
            <a:pPr marL="342900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Motto: „Du gehst mit“ als Text</a:t>
            </a:r>
          </a:p>
          <a:p>
            <a:pPr marL="342900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Bildmotiv Erstkommunion 2025 vom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Bonifatiuswerk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Künstlerische Freiheit und Kreativität erlaubt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Bitte vor dem Vorstellungsgottesdienst in der Kirche anbringen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feld 2"/>
          <p:cNvSpPr txBox="1"/>
          <p:nvPr/>
        </p:nvSpPr>
        <p:spPr>
          <a:xfrm>
            <a:off x="861680" y="735953"/>
            <a:ext cx="10705514" cy="538609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Nähere Vorbereitungszeit: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0850" indent="-450850">
              <a:buFont typeface="+mj-lt"/>
              <a:buAutoNum type="arabicPeriod" startAt="4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Zweite Beichte</a:t>
            </a:r>
          </a:p>
          <a:p>
            <a:pPr marL="1341438" indent="-3651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Markt Rettenbach: Dienstag 8. April 2025</a:t>
            </a:r>
          </a:p>
          <a:p>
            <a:pPr marL="976313"/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	14.30 Uhr Gruppe 1</a:t>
            </a:r>
          </a:p>
          <a:p>
            <a:pPr marL="976313"/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	15.30 Uhr Gruppe 2</a:t>
            </a:r>
          </a:p>
          <a:p>
            <a:pPr marL="1341438" indent="-3651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Frechenrieden: 	Mittwoch 9. April 14.00 Uhr</a:t>
            </a:r>
          </a:p>
          <a:p>
            <a:pPr marL="1341438" indent="-3651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Engetried:		Mittwoch 9. April 15.30 Uhr</a:t>
            </a:r>
          </a:p>
          <a:p>
            <a:pPr marL="1341438" indent="-365125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	Donnerstag 10. April 15.30 Uhr</a:t>
            </a:r>
          </a:p>
          <a:p>
            <a:pPr marL="1341438" indent="-365125"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536575"/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Jeweils in der Pfarrkirche!</a:t>
            </a:r>
          </a:p>
          <a:p>
            <a:pPr marL="914400" indent="-914400">
              <a:buAutoNum type="arabicPeriod" startAt="4"/>
            </a:pP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 startAt="4"/>
            </a:pP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1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1361</Words>
  <Application>Microsoft Office PowerPoint</Application>
  <PresentationFormat>Breitbild</PresentationFormat>
  <Paragraphs>219</Paragraphs>
  <Slides>24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Bistum Augsburg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Kommunionvorbereitung</dc:title>
  <dc:creator>Guido Beck</dc:creator>
  <cp:lastModifiedBy>Beck Guido</cp:lastModifiedBy>
  <cp:revision>161</cp:revision>
  <dcterms:created xsi:type="dcterms:W3CDTF">2023-08-08T07:39:15Z</dcterms:created>
  <dcterms:modified xsi:type="dcterms:W3CDTF">2025-01-23T09:29:57Z</dcterms:modified>
</cp:coreProperties>
</file>