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78" r:id="rId8"/>
    <p:sldId id="284" r:id="rId9"/>
    <p:sldId id="286" r:id="rId10"/>
    <p:sldId id="301" r:id="rId11"/>
    <p:sldId id="262" r:id="rId12"/>
    <p:sldId id="263" r:id="rId13"/>
    <p:sldId id="270" r:id="rId14"/>
    <p:sldId id="267" r:id="rId15"/>
    <p:sldId id="266" r:id="rId16"/>
    <p:sldId id="269" r:id="rId17"/>
    <p:sldId id="271" r:id="rId18"/>
    <p:sldId id="272" r:id="rId19"/>
    <p:sldId id="274" r:id="rId20"/>
    <p:sldId id="275" r:id="rId21"/>
    <p:sldId id="280" r:id="rId22"/>
    <p:sldId id="281" r:id="rId23"/>
    <p:sldId id="282" r:id="rId24"/>
    <p:sldId id="277" r:id="rId25"/>
    <p:sldId id="295" r:id="rId26"/>
    <p:sldId id="296" r:id="rId27"/>
    <p:sldId id="294" r:id="rId28"/>
    <p:sldId id="303" r:id="rId29"/>
    <p:sldId id="290" r:id="rId30"/>
    <p:sldId id="299" r:id="rId31"/>
    <p:sldId id="292" r:id="rId32"/>
    <p:sldId id="305" r:id="rId33"/>
    <p:sldId id="304" r:id="rId34"/>
    <p:sldId id="300" r:id="rId35"/>
    <p:sldId id="293" r:id="rId36"/>
    <p:sldId id="302" r:id="rId37"/>
    <p:sldId id="285" r:id="rId38"/>
    <p:sldId id="287" r:id="rId39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FF5B"/>
    <a:srgbClr val="E89418"/>
    <a:srgbClr val="47E9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6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9CFA7-46DB-405B-AB1D-7D04A0FFEE92}" type="datetimeFigureOut">
              <a:rPr lang="de-DE" smtClean="0"/>
              <a:t>30.09.2025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8F976-62C4-4F74-93D4-1AAB4591C8A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0933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9CFA7-46DB-405B-AB1D-7D04A0FFEE92}" type="datetimeFigureOut">
              <a:rPr lang="de-DE" smtClean="0"/>
              <a:t>30.09.2025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8F976-62C4-4F74-93D4-1AAB4591C8A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72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9CFA7-46DB-405B-AB1D-7D04A0FFEE92}" type="datetimeFigureOut">
              <a:rPr lang="de-DE" smtClean="0"/>
              <a:t>30.09.2025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8F976-62C4-4F74-93D4-1AAB4591C8A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9246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9CFA7-46DB-405B-AB1D-7D04A0FFEE92}" type="datetimeFigureOut">
              <a:rPr lang="de-DE" smtClean="0"/>
              <a:t>30.09.2025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8F976-62C4-4F74-93D4-1AAB4591C8A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736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9CFA7-46DB-405B-AB1D-7D04A0FFEE92}" type="datetimeFigureOut">
              <a:rPr lang="de-DE" smtClean="0"/>
              <a:t>30.09.2025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8F976-62C4-4F74-93D4-1AAB4591C8A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3114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9CFA7-46DB-405B-AB1D-7D04A0FFEE92}" type="datetimeFigureOut">
              <a:rPr lang="de-DE" smtClean="0"/>
              <a:t>30.09.2025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8F976-62C4-4F74-93D4-1AAB4591C8A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3911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9CFA7-46DB-405B-AB1D-7D04A0FFEE92}" type="datetimeFigureOut">
              <a:rPr lang="de-DE" smtClean="0"/>
              <a:t>30.09.2025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8F976-62C4-4F74-93D4-1AAB4591C8A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1399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9CFA7-46DB-405B-AB1D-7D04A0FFEE92}" type="datetimeFigureOut">
              <a:rPr lang="de-DE" smtClean="0"/>
              <a:t>30.09.2025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8F976-62C4-4F74-93D4-1AAB4591C8A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0130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9CFA7-46DB-405B-AB1D-7D04A0FFEE92}" type="datetimeFigureOut">
              <a:rPr lang="de-DE" smtClean="0"/>
              <a:t>30.09.2025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8F976-62C4-4F74-93D4-1AAB4591C8A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3477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9CFA7-46DB-405B-AB1D-7D04A0FFEE92}" type="datetimeFigureOut">
              <a:rPr lang="de-DE" smtClean="0"/>
              <a:t>30.09.2025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8F976-62C4-4F74-93D4-1AAB4591C8A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9853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9CFA7-46DB-405B-AB1D-7D04A0FFEE92}" type="datetimeFigureOut">
              <a:rPr lang="de-DE" smtClean="0"/>
              <a:t>30.09.2025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8F976-62C4-4F74-93D4-1AAB4591C8A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2390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9CFA7-46DB-405B-AB1D-7D04A0FFEE92}" type="datetimeFigureOut">
              <a:rPr lang="de-DE" smtClean="0"/>
              <a:t>30.09.2025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98F976-62C4-4F74-93D4-1AAB4591C8A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0871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g-markt-rettenbach.de/" TargetMode="Externa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g-markt-rettenbach.de/" TargetMode="External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81354" y="750334"/>
            <a:ext cx="6752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b="1" dirty="0" smtClean="0">
                <a:solidFill>
                  <a:schemeClr val="accent5">
                    <a:lumMod val="50000"/>
                  </a:schemeClr>
                </a:solidFill>
              </a:rPr>
              <a:t>Kommunionvorbereitung</a:t>
            </a:r>
            <a:endParaRPr lang="de-DE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81354" y="2200395"/>
            <a:ext cx="67524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b="1" dirty="0" smtClean="0">
                <a:solidFill>
                  <a:schemeClr val="accent5">
                    <a:lumMod val="50000"/>
                  </a:schemeClr>
                </a:solidFill>
              </a:rPr>
              <a:t>Pfarreiengemeinschaft Markt Rettenbach</a:t>
            </a:r>
            <a:endParaRPr lang="de-DE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07963" y="4389120"/>
            <a:ext cx="64148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Willkommen zum Informationsabend</a:t>
            </a:r>
          </a:p>
          <a:p>
            <a:pPr algn="ctr"/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Mehrzweckraum Adler</a:t>
            </a:r>
          </a:p>
          <a:p>
            <a:pPr algn="ctr"/>
            <a:r>
              <a:rPr lang="de-DE" sz="3200" dirty="0">
                <a:solidFill>
                  <a:schemeClr val="accent5">
                    <a:lumMod val="50000"/>
                  </a:schemeClr>
                </a:solidFill>
              </a:rPr>
              <a:t>1</a:t>
            </a: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. Oktober 2025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483" y="10609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31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26" y="0"/>
            <a:ext cx="10312287" cy="6861217"/>
          </a:xfrm>
          <a:prstGeom prst="rect">
            <a:avLst/>
          </a:prstGeom>
        </p:spPr>
      </p:pic>
      <p:sp>
        <p:nvSpPr>
          <p:cNvPr id="4" name="AutoShape 2" descr="Nach Fieber-Erkrankung: Papst Franziskus soll Pfingstmesse leit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/>
          <a:srcRect l="21579" t="16978" r="26579" b="5828"/>
          <a:stretch/>
        </p:blipFill>
        <p:spPr>
          <a:xfrm>
            <a:off x="2022415" y="-39631"/>
            <a:ext cx="8286508" cy="694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06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577"/>
            <a:ext cx="12192000" cy="563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00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577"/>
            <a:ext cx="12192000" cy="5630843"/>
          </a:xfrm>
          <a:prstGeom prst="rect">
            <a:avLst/>
          </a:prstGeom>
        </p:spPr>
      </p:pic>
      <p:sp useBgFill="1">
        <p:nvSpPr>
          <p:cNvPr id="3" name="Textfeld 2"/>
          <p:cNvSpPr txBox="1"/>
          <p:nvPr/>
        </p:nvSpPr>
        <p:spPr>
          <a:xfrm>
            <a:off x="812912" y="429786"/>
            <a:ext cx="10705514" cy="6001643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Gruppenstunden:</a:t>
            </a:r>
          </a:p>
          <a:p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Gruppenstunden sind enthalten in einem Ordner.</a:t>
            </a:r>
          </a:p>
          <a:p>
            <a:pPr marL="914400" indent="-914400">
              <a:buAutoNum type="arabicPeriod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Ich gehe in die Kirche</a:t>
            </a:r>
          </a:p>
          <a:p>
            <a:pPr marL="914400" indent="-914400">
              <a:buAutoNum type="arabicPeriod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Kirchenrallye</a:t>
            </a:r>
          </a:p>
          <a:p>
            <a:pPr marL="914400" indent="-914400">
              <a:buAutoNum type="arabicPeriod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Schwarzes Schaf (Beichtvorbereitung)</a:t>
            </a:r>
          </a:p>
          <a:p>
            <a:pPr marL="914400" indent="-914400">
              <a:buAutoNum type="arabicPeriod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Grundsteine Glauben</a:t>
            </a:r>
          </a:p>
          <a:p>
            <a:pPr marL="914400" indent="-914400">
              <a:buAutoNum type="arabicPeriod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Gemeinschaft (mit Brotbacken)</a:t>
            </a:r>
          </a:p>
          <a:p>
            <a:pPr marL="914400" indent="-914400">
              <a:buAutoNum type="arabicPeriod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Fest des Glaubens (mit Osterkerze basteln)</a:t>
            </a:r>
          </a:p>
          <a:p>
            <a:pPr marL="1828800" lvl="2" indent="-914400">
              <a:buFont typeface="Wingdings" panose="05000000000000000000" pitchFamily="2" charset="2"/>
              <a:buChar char="Ø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Die Gruppenstunden werden von Eltern gehalten.</a:t>
            </a:r>
          </a:p>
          <a:p>
            <a:pPr marL="1828800" lvl="2" indent="-914400">
              <a:buFont typeface="Wingdings" panose="05000000000000000000" pitchFamily="2" charset="2"/>
              <a:buChar char="Ø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Wir erläutern diese zuvor an zwei gesonderten Abenden.</a:t>
            </a:r>
            <a:endParaRPr lang="de-DE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41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577"/>
            <a:ext cx="12192000" cy="5630843"/>
          </a:xfrm>
          <a:prstGeom prst="rect">
            <a:avLst/>
          </a:prstGeom>
        </p:spPr>
      </p:pic>
      <p:sp useBgFill="1">
        <p:nvSpPr>
          <p:cNvPr id="3" name="Textfeld 2"/>
          <p:cNvSpPr txBox="1"/>
          <p:nvPr/>
        </p:nvSpPr>
        <p:spPr>
          <a:xfrm>
            <a:off x="812912" y="429786"/>
            <a:ext cx="10705514" cy="5509200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Gruppenstunden:</a:t>
            </a:r>
          </a:p>
          <a:p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Weitere Treffen in der Gruppe:</a:t>
            </a:r>
          </a:p>
          <a:p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914400" indent="-914400">
              <a:buAutoNum type="arabicPeriod"/>
            </a:pPr>
            <a:r>
              <a:rPr lang="de-DE" sz="3200" dirty="0" err="1" smtClean="0">
                <a:solidFill>
                  <a:schemeClr val="accent5">
                    <a:lumMod val="50000"/>
                  </a:schemeClr>
                </a:solidFill>
              </a:rPr>
              <a:t>Palmbuschenbinden</a:t>
            </a: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 (Fr oder Sa vor Palmsonntag)</a:t>
            </a:r>
          </a:p>
          <a:p>
            <a:pPr marL="914400" indent="-914400">
              <a:buAutoNum type="arabicPeriod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Optional: Rosenkranzknüpfen mit Sr. Blanka im Marienheim (bitte eigenständig vereinbaren);</a:t>
            </a:r>
            <a:b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Zeit etwa Oktober / Fastenzeit / Mai</a:t>
            </a:r>
          </a:p>
          <a:p>
            <a:pPr marL="914400" indent="-914400">
              <a:buAutoNum type="arabicPeriod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Optional: Nachtreffen</a:t>
            </a:r>
          </a:p>
          <a:p>
            <a:pPr marL="914400" indent="-914400">
              <a:buAutoNum type="arabicPeriod"/>
            </a:pPr>
            <a:endParaRPr lang="de-DE" sz="3200" dirty="0">
              <a:solidFill>
                <a:schemeClr val="accent5">
                  <a:lumMod val="50000"/>
                </a:schemeClr>
              </a:solidFill>
            </a:endParaRPr>
          </a:p>
          <a:p>
            <a:pPr marL="914400" indent="-914400">
              <a:buAutoNum type="arabicPeriod"/>
            </a:pPr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7990" y="3263714"/>
            <a:ext cx="2287223" cy="298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61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61" y="0"/>
            <a:ext cx="102648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30" y="1607"/>
            <a:ext cx="10264877" cy="6858000"/>
          </a:xfrm>
          <a:prstGeom prst="rect">
            <a:avLst/>
          </a:prstGeom>
        </p:spPr>
      </p:pic>
      <p:sp useBgFill="1">
        <p:nvSpPr>
          <p:cNvPr id="3" name="Textfeld 2"/>
          <p:cNvSpPr txBox="1"/>
          <p:nvPr/>
        </p:nvSpPr>
        <p:spPr>
          <a:xfrm>
            <a:off x="580400" y="183564"/>
            <a:ext cx="10941039" cy="6494085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Gottesdienste:</a:t>
            </a:r>
          </a:p>
          <a:p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Im Laufe der Kommunionvorbereitung gibt es verschiedene Gemeindegottesdienste, an denen die Kinder teilnehmen (und manche einen Text lesen dürfen).</a:t>
            </a:r>
          </a:p>
          <a:p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914400" indent="-914400">
              <a:buAutoNum type="arabicPeriod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Startgottesdienst am 12. Oktober in Markt Rettenbach (10.00 Uhr)</a:t>
            </a:r>
          </a:p>
          <a:p>
            <a:pPr marL="914400" indent="-914400">
              <a:buAutoNum type="arabicPeriod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Maria Lichtmess am Montag, 2. Februar 2026 in Markt Rettenbach (19.15 Uhr)</a:t>
            </a:r>
          </a:p>
          <a:p>
            <a:pPr marL="914400" indent="-914400">
              <a:buAutoNum type="arabicPeriod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Aschermittwoch am 18. Februar 2026 in den einzelnen Pfarreien (9.00 Uhr / 19.15 Uhr)</a:t>
            </a:r>
          </a:p>
          <a:p>
            <a:pPr marL="914400" indent="-914400">
              <a:buAutoNum type="arabicPeriod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Palmsonntag am 29. März 2026 in den einzelnen Pfarreien.</a:t>
            </a:r>
          </a:p>
        </p:txBody>
      </p:sp>
    </p:spTree>
    <p:extLst>
      <p:ext uri="{BB962C8B-B14F-4D97-AF65-F5344CB8AC3E}">
        <p14:creationId xmlns:p14="http://schemas.microsoft.com/office/powerpoint/2010/main" val="181943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30" y="1607"/>
            <a:ext cx="10264877" cy="6858000"/>
          </a:xfrm>
          <a:prstGeom prst="rect">
            <a:avLst/>
          </a:prstGeom>
        </p:spPr>
      </p:pic>
      <p:sp useBgFill="1">
        <p:nvSpPr>
          <p:cNvPr id="3" name="Textfeld 2"/>
          <p:cNvSpPr txBox="1"/>
          <p:nvPr/>
        </p:nvSpPr>
        <p:spPr>
          <a:xfrm>
            <a:off x="609600" y="429786"/>
            <a:ext cx="11094720" cy="6340197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Gottesdienste:</a:t>
            </a:r>
          </a:p>
          <a:p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Nach der Erstkommunionfeier kommen noch weitere Gottesdienste. Die Kinder nehmen im Einheitsgewand teil.</a:t>
            </a:r>
          </a:p>
          <a:p>
            <a:endParaRPr lang="de-DE" sz="14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914400" indent="-914400">
              <a:buAutoNum type="arabicPeriod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Dankgottesdienst mit Segnung der Andachtsgegenstände und Bonifatius-Opfer am 25. April 2026 um 19.15 Uhr in Markt Rettenbach</a:t>
            </a:r>
          </a:p>
          <a:p>
            <a:pPr marL="914400" indent="-914400">
              <a:buAutoNum type="arabicPeriod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Maiandachten (besonders die gemeinsame Maiandacht in </a:t>
            </a:r>
            <a:r>
              <a:rPr lang="de-DE" sz="3200" dirty="0" err="1" smtClean="0">
                <a:solidFill>
                  <a:schemeClr val="accent5">
                    <a:lumMod val="50000"/>
                  </a:schemeClr>
                </a:solidFill>
              </a:rPr>
              <a:t>Mussenhausen</a:t>
            </a: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 am 17. Mai 2026)</a:t>
            </a:r>
          </a:p>
          <a:p>
            <a:pPr marL="914400" indent="-914400">
              <a:buAutoNum type="arabicPeriod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Fronleichnam am 04. Juni 2026 mit Prozession und Blumenstreuen (zweite Pfingstferienwoche; mit der Bitte den Urlaub nach Möglichkeit entsprechend zu planen.) </a:t>
            </a:r>
          </a:p>
        </p:txBody>
      </p:sp>
    </p:spTree>
    <p:extLst>
      <p:ext uri="{BB962C8B-B14F-4D97-AF65-F5344CB8AC3E}">
        <p14:creationId xmlns:p14="http://schemas.microsoft.com/office/powerpoint/2010/main" val="314429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578"/>
            <a:ext cx="12192000" cy="563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76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578"/>
            <a:ext cx="12192000" cy="5630843"/>
          </a:xfrm>
          <a:prstGeom prst="rect">
            <a:avLst/>
          </a:prstGeom>
        </p:spPr>
      </p:pic>
      <p:sp useBgFill="1">
        <p:nvSpPr>
          <p:cNvPr id="3" name="Textfeld 2"/>
          <p:cNvSpPr txBox="1"/>
          <p:nvPr/>
        </p:nvSpPr>
        <p:spPr>
          <a:xfrm>
            <a:off x="812912" y="429786"/>
            <a:ext cx="10705514" cy="4154984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Das Sakrament der Versöhnung:</a:t>
            </a:r>
          </a:p>
          <a:p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3200" dirty="0">
                <a:solidFill>
                  <a:schemeClr val="accent5">
                    <a:lumMod val="50000"/>
                  </a:schemeClr>
                </a:solidFill>
              </a:rPr>
              <a:t>Zur Kommunionvorbereitung gehört dazu, das Sakrament der Versöhnung zu empfangen. Die Kinder </a:t>
            </a: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werden </a:t>
            </a:r>
            <a:r>
              <a:rPr lang="de-DE" sz="3200" dirty="0">
                <a:solidFill>
                  <a:schemeClr val="accent5">
                    <a:lumMod val="50000"/>
                  </a:schemeClr>
                </a:solidFill>
              </a:rPr>
              <a:t>sich während ihrer Vorbereitungszeit zweimal in den Empfang der Beichte einüben: vor Weihnachten haben wir die Erstbeichte, in der Fastenzeit dann die Zweitbeichte.</a:t>
            </a:r>
            <a:endParaRPr lang="de-DE" sz="4800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80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578"/>
            <a:ext cx="12192000" cy="5630843"/>
          </a:xfrm>
          <a:prstGeom prst="rect">
            <a:avLst/>
          </a:prstGeom>
        </p:spPr>
      </p:pic>
      <p:sp useBgFill="1">
        <p:nvSpPr>
          <p:cNvPr id="3" name="Textfeld 2"/>
          <p:cNvSpPr txBox="1"/>
          <p:nvPr/>
        </p:nvSpPr>
        <p:spPr>
          <a:xfrm>
            <a:off x="812912" y="429786"/>
            <a:ext cx="10705514" cy="5632311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Das Sakrament der Versöhnung:</a:t>
            </a:r>
          </a:p>
          <a:p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3200" dirty="0">
                <a:solidFill>
                  <a:schemeClr val="accent5">
                    <a:lumMod val="50000"/>
                  </a:schemeClr>
                </a:solidFill>
              </a:rPr>
              <a:t>Natürlich stellt sich vielen heute die Frage nach der Sinnhaftigkeit des Beichtens in der </a:t>
            </a: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Kommunionvorbereitung</a:t>
            </a:r>
            <a:r>
              <a:rPr lang="de-DE" sz="3200" dirty="0">
                <a:solidFill>
                  <a:schemeClr val="accent5">
                    <a:lumMod val="50000"/>
                  </a:schemeClr>
                </a:solidFill>
              </a:rPr>
              <a:t>. Unsere Kleinen haben ja noch gar nichts so Schwerwiegendes getan, dass sie das beichten müssten. Das mag stimmen.</a:t>
            </a:r>
          </a:p>
          <a:p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Und </a:t>
            </a:r>
            <a:r>
              <a:rPr lang="de-DE" sz="3200" dirty="0">
                <a:solidFill>
                  <a:schemeClr val="accent5">
                    <a:lumMod val="50000"/>
                  </a:schemeClr>
                </a:solidFill>
              </a:rPr>
              <a:t>doch sind die Kinder nun im richtigen Alter, Verantwortung für sich selbst übernehmen zu lernen. Das Beichten ist hierfür ein wichtiger Schritt.</a:t>
            </a:r>
          </a:p>
          <a:p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09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334044" y="394692"/>
            <a:ext cx="606317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accent5">
                    <a:lumMod val="50000"/>
                  </a:schemeClr>
                </a:solidFill>
              </a:rPr>
              <a:t>Kommunion heißt: Wir feiern Gemeinschaft</a:t>
            </a:r>
            <a:endParaRPr lang="de-DE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b="1" dirty="0" smtClean="0">
                <a:solidFill>
                  <a:schemeClr val="accent5">
                    <a:lumMod val="50000"/>
                  </a:schemeClr>
                </a:solidFill>
              </a:rPr>
              <a:t>1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</a:rPr>
              <a:t>)</a:t>
            </a: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 Kommunion heißt: Wir feiern Gemeinschaft.</a:t>
            </a:r>
            <a:br>
              <a:rPr lang="de-DE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Kommunion heißt: Wir feiern ein Glaubensfest.</a:t>
            </a:r>
            <a:br>
              <a:rPr lang="de-DE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Was Jesus mit den Jüngern gefeiert hat.</a:t>
            </a:r>
            <a:br>
              <a:rPr lang="de-DE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Wird heute war. Wunderbar!</a:t>
            </a:r>
            <a:br>
              <a:rPr lang="de-DE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Ein Glaubensfest, halleluja!</a:t>
            </a:r>
            <a:br>
              <a:rPr lang="de-DE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Ein Glaubensfest, halleluja!</a:t>
            </a:r>
          </a:p>
          <a:p>
            <a:endParaRPr lang="de-DE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b="1" dirty="0" smtClean="0">
                <a:solidFill>
                  <a:schemeClr val="accent5">
                    <a:lumMod val="50000"/>
                  </a:schemeClr>
                </a:solidFill>
              </a:rPr>
              <a:t>2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</a:rPr>
              <a:t>)</a:t>
            </a: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 Kommunion heißt: Wir feiern Gemeinschaft.</a:t>
            </a:r>
            <a:br>
              <a:rPr lang="de-DE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Kommunion heißt: Wir feiern ein Friedensfest.</a:t>
            </a:r>
            <a:br>
              <a:rPr lang="de-DE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Was Jesus seinen Freunden </a:t>
            </a:r>
            <a:r>
              <a:rPr lang="de-DE" dirty="0" smtClean="0">
                <a:solidFill>
                  <a:schemeClr val="accent5">
                    <a:lumMod val="50000"/>
                  </a:schemeClr>
                </a:solidFill>
              </a:rPr>
              <a:t>versprochen </a:t>
            </a: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hat.</a:t>
            </a:r>
            <a:br>
              <a:rPr lang="de-DE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Wird heute war. Wunderbar!</a:t>
            </a:r>
            <a:br>
              <a:rPr lang="de-DE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Ein Friedensfest, halleluja!</a:t>
            </a:r>
            <a:br>
              <a:rPr lang="de-DE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Ein Friedensfest, halleluja!</a:t>
            </a:r>
          </a:p>
          <a:p>
            <a:endParaRPr lang="de-DE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b="1" dirty="0" smtClean="0">
                <a:solidFill>
                  <a:schemeClr val="accent5">
                    <a:lumMod val="50000"/>
                  </a:schemeClr>
                </a:solidFill>
              </a:rPr>
              <a:t>3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</a:rPr>
              <a:t>)</a:t>
            </a: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 Kommunion heißt: Wir feiern Gemeinschaft.</a:t>
            </a:r>
            <a:br>
              <a:rPr lang="de-DE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Kommunion heißt: Wir feiern ein Hoffnungsfest.</a:t>
            </a:r>
            <a:br>
              <a:rPr lang="de-DE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Was Jesus allen Menschen verheißen hat.</a:t>
            </a:r>
            <a:br>
              <a:rPr lang="de-DE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Wird heute war. Wunderbar!</a:t>
            </a:r>
            <a:br>
              <a:rPr lang="de-DE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Ein Hoffnungsfest, halleluja!</a:t>
            </a:r>
            <a:br>
              <a:rPr lang="de-DE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Ein </a:t>
            </a:r>
            <a:r>
              <a:rPr lang="de-DE" dirty="0" smtClean="0">
                <a:solidFill>
                  <a:schemeClr val="accent5">
                    <a:lumMod val="50000"/>
                  </a:schemeClr>
                </a:solidFill>
              </a:rPr>
              <a:t>Hoffnungsfest</a:t>
            </a: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, halleluja!</a:t>
            </a:r>
          </a:p>
          <a:p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9797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578"/>
            <a:ext cx="12192000" cy="5630843"/>
          </a:xfrm>
          <a:prstGeom prst="rect">
            <a:avLst/>
          </a:prstGeom>
        </p:spPr>
      </p:pic>
      <p:sp useBgFill="1">
        <p:nvSpPr>
          <p:cNvPr id="3" name="Textfeld 2"/>
          <p:cNvSpPr txBox="1"/>
          <p:nvPr/>
        </p:nvSpPr>
        <p:spPr>
          <a:xfrm>
            <a:off x="812912" y="429786"/>
            <a:ext cx="10705514" cy="6124754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Das Sakrament der Versöhnung:</a:t>
            </a:r>
          </a:p>
          <a:p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3200" dirty="0">
                <a:solidFill>
                  <a:schemeClr val="accent5">
                    <a:lumMod val="50000"/>
                  </a:schemeClr>
                </a:solidFill>
              </a:rPr>
              <a:t>Was kann ich tun, mein Kind gut auf die erste Beichte einzustimmen?</a:t>
            </a:r>
          </a:p>
          <a:p>
            <a:r>
              <a:rPr lang="de-DE" sz="3200" dirty="0">
                <a:solidFill>
                  <a:schemeClr val="accent5">
                    <a:lumMod val="50000"/>
                  </a:schemeClr>
                </a:solidFill>
              </a:rPr>
              <a:t>Vor allem ist es wichtig, dem Kind unnötige Angst zu nehmen. Die Beichte ist nichts Schlimmes. Wichtig ist auch der Hinweis, dass der Pfarrer es nicht schimpfen wird – selbst wenn es einmal nicht weiterweiß. Dann gibt der Pfarrer dazu die nötige Hilfestellung.</a:t>
            </a:r>
          </a:p>
          <a:p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Am </a:t>
            </a:r>
            <a:r>
              <a:rPr lang="de-DE" sz="3200" dirty="0">
                <a:solidFill>
                  <a:schemeClr val="accent5">
                    <a:lumMod val="50000"/>
                  </a:schemeClr>
                </a:solidFill>
              </a:rPr>
              <a:t>Ende ist noch jedes Kind nach der Lossprechung erleichtert gewesen. Auf Nachfrage sagen dann immer alle, es sei gar nicht so schlimm gewesen. </a:t>
            </a:r>
          </a:p>
        </p:txBody>
      </p:sp>
    </p:spTree>
    <p:extLst>
      <p:ext uri="{BB962C8B-B14F-4D97-AF65-F5344CB8AC3E}">
        <p14:creationId xmlns:p14="http://schemas.microsoft.com/office/powerpoint/2010/main" val="310447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89" y="-3063"/>
            <a:ext cx="10280467" cy="686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80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89" y="-3063"/>
            <a:ext cx="10280467" cy="6867031"/>
          </a:xfrm>
          <a:prstGeom prst="rect">
            <a:avLst/>
          </a:prstGeom>
        </p:spPr>
      </p:pic>
      <p:sp useBgFill="1">
        <p:nvSpPr>
          <p:cNvPr id="4" name="Textfeld 3"/>
          <p:cNvSpPr txBox="1"/>
          <p:nvPr/>
        </p:nvSpPr>
        <p:spPr>
          <a:xfrm>
            <a:off x="741065" y="922073"/>
            <a:ext cx="10705514" cy="5078313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3600" b="1" dirty="0" smtClean="0">
                <a:solidFill>
                  <a:schemeClr val="accent5">
                    <a:lumMod val="50000"/>
                  </a:schemeClr>
                </a:solidFill>
              </a:rPr>
              <a:t>Rund um die Erstkommunion</a:t>
            </a:r>
          </a:p>
          <a:p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3200" b="1" dirty="0" smtClean="0">
                <a:solidFill>
                  <a:schemeClr val="accent5">
                    <a:lumMod val="50000"/>
                  </a:schemeClr>
                </a:solidFill>
              </a:rPr>
              <a:t>Termin</a:t>
            </a:r>
            <a:endParaRPr lang="de-DE" sz="3200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Auswahl: 	</a:t>
            </a:r>
            <a:r>
              <a:rPr lang="de-DE" sz="3200" u="sng" dirty="0" smtClean="0">
                <a:solidFill>
                  <a:schemeClr val="accent5">
                    <a:lumMod val="50000"/>
                  </a:schemeClr>
                </a:solidFill>
              </a:rPr>
              <a:t>1 Woche nach Ostern		2 Wochen nach Ostern</a:t>
            </a:r>
          </a:p>
          <a:p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		Sa 11. April 10.00 Uhr		Sa 18. April 10.00 Uhr</a:t>
            </a:r>
          </a:p>
          <a:p>
            <a:r>
              <a:rPr lang="de-DE" sz="3200" dirty="0">
                <a:solidFill>
                  <a:schemeClr val="accent5">
                    <a:lumMod val="50000"/>
                  </a:schemeClr>
                </a:solidFill>
              </a:rPr>
              <a:t>		</a:t>
            </a: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Sa 11. April 14.00 Uhr		Sa 18. April 14.00 Uhr</a:t>
            </a:r>
          </a:p>
          <a:p>
            <a:r>
              <a:rPr lang="de-DE" sz="3200" dirty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	So 12. April</a:t>
            </a:r>
            <a:r>
              <a:rPr lang="de-DE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10.00 Uhr		So 19. April 10.00 Uhr</a:t>
            </a:r>
          </a:p>
          <a:p>
            <a:r>
              <a:rPr lang="de-DE" sz="3200" dirty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	</a:t>
            </a:r>
            <a:endParaRPr lang="de-DE" sz="32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Wer weiß denn schon, an welchem Datum die Erstkommunion stattfinden soll?</a:t>
            </a:r>
          </a:p>
        </p:txBody>
      </p:sp>
    </p:spTree>
    <p:extLst>
      <p:ext uri="{BB962C8B-B14F-4D97-AF65-F5344CB8AC3E}">
        <p14:creationId xmlns:p14="http://schemas.microsoft.com/office/powerpoint/2010/main" val="128727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89" y="-3063"/>
            <a:ext cx="10280467" cy="6867031"/>
          </a:xfrm>
          <a:prstGeom prst="rect">
            <a:avLst/>
          </a:prstGeom>
        </p:spPr>
      </p:pic>
      <p:sp useBgFill="1">
        <p:nvSpPr>
          <p:cNvPr id="4" name="Textfeld 3"/>
          <p:cNvSpPr txBox="1"/>
          <p:nvPr/>
        </p:nvSpPr>
        <p:spPr>
          <a:xfrm>
            <a:off x="714939" y="634690"/>
            <a:ext cx="10705514" cy="5570756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3600" b="1" dirty="0" smtClean="0">
                <a:solidFill>
                  <a:schemeClr val="accent5">
                    <a:lumMod val="50000"/>
                  </a:schemeClr>
                </a:solidFill>
              </a:rPr>
              <a:t>Rund um die Erstkommunion</a:t>
            </a:r>
          </a:p>
          <a:p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3200" b="1" dirty="0" smtClean="0">
                <a:solidFill>
                  <a:schemeClr val="accent5">
                    <a:lumMod val="50000"/>
                  </a:schemeClr>
                </a:solidFill>
              </a:rPr>
              <a:t>Kommunionkerze und Einheitsgewand</a:t>
            </a:r>
            <a:endParaRPr lang="de-DE" sz="3200" b="1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sz="32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sz="32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sz="32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Details am 2. Elternabend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852" y="2286000"/>
            <a:ext cx="1784221" cy="299209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7434" y="2299063"/>
            <a:ext cx="1906852" cy="297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13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Textfeld 5"/>
          <p:cNvSpPr txBox="1"/>
          <p:nvPr/>
        </p:nvSpPr>
        <p:spPr>
          <a:xfrm>
            <a:off x="812912" y="429786"/>
            <a:ext cx="10705514" cy="707886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Miteinander Achtsam   -</a:t>
            </a:r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2193" y="419749"/>
            <a:ext cx="5096233" cy="1416356"/>
          </a:xfrm>
          <a:prstGeom prst="rect">
            <a:avLst/>
          </a:prstGeom>
        </p:spPr>
      </p:pic>
      <p:sp useBgFill="1">
        <p:nvSpPr>
          <p:cNvPr id="7" name="Textfeld 6"/>
          <p:cNvSpPr txBox="1"/>
          <p:nvPr/>
        </p:nvSpPr>
        <p:spPr>
          <a:xfrm>
            <a:off x="812912" y="2114156"/>
            <a:ext cx="10705514" cy="3539430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Die Kirche ist in Verruf geraten aufgrund des Missbrauchsskandals. Es sind schlimme Dinge passiert.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„Miteinander Achtsam“ ist das Leitwort der Prävention im Bistum Augsburg. Damit reagieren wir auf den Missbrauchsskandal in der Kirche.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Ziel ist, dass die Erstkommunionvorbereitung der Kinder in einer geschützten Umgebung stattfinden kann.</a:t>
            </a:r>
          </a:p>
        </p:txBody>
      </p:sp>
    </p:spTree>
    <p:extLst>
      <p:ext uri="{BB962C8B-B14F-4D97-AF65-F5344CB8AC3E}">
        <p14:creationId xmlns:p14="http://schemas.microsoft.com/office/powerpoint/2010/main" val="70362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Textfeld 5"/>
          <p:cNvSpPr txBox="1"/>
          <p:nvPr/>
        </p:nvSpPr>
        <p:spPr>
          <a:xfrm>
            <a:off x="812912" y="429786"/>
            <a:ext cx="10705514" cy="707886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Miteinander Achtsam   -</a:t>
            </a:r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2193" y="419749"/>
            <a:ext cx="5096233" cy="1416356"/>
          </a:xfrm>
          <a:prstGeom prst="rect">
            <a:avLst/>
          </a:prstGeom>
        </p:spPr>
      </p:pic>
      <p:sp useBgFill="1">
        <p:nvSpPr>
          <p:cNvPr id="7" name="Textfeld 6"/>
          <p:cNvSpPr txBox="1"/>
          <p:nvPr/>
        </p:nvSpPr>
        <p:spPr>
          <a:xfrm>
            <a:off x="812912" y="2114156"/>
            <a:ext cx="10705514" cy="4031873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Dazu sind wir verpflichtet, die notwendigen gesetzlichen Vorgaben umzusetzen.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Niemand, der eine Vorstrafe aufgrund eines sexuellen Delikts hat, kann haupt- oder ehrenamtlich bei der Kirche mitarbeiten.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Alle, die eine Kommuniongruppe begleiten, müssen deshalb nachweisen, dass kein entsprechender Eintrag in ihrem „erweiterten polizeilichen Führungszeugnis“ steht.</a:t>
            </a:r>
          </a:p>
        </p:txBody>
      </p:sp>
    </p:spTree>
    <p:extLst>
      <p:ext uri="{BB962C8B-B14F-4D97-AF65-F5344CB8AC3E}">
        <p14:creationId xmlns:p14="http://schemas.microsoft.com/office/powerpoint/2010/main" val="69903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Textfeld 5"/>
          <p:cNvSpPr txBox="1"/>
          <p:nvPr/>
        </p:nvSpPr>
        <p:spPr>
          <a:xfrm>
            <a:off x="812912" y="429786"/>
            <a:ext cx="10705514" cy="707886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Miteinander Achtsam   -</a:t>
            </a:r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2193" y="419749"/>
            <a:ext cx="5096233" cy="1416356"/>
          </a:xfrm>
          <a:prstGeom prst="rect">
            <a:avLst/>
          </a:prstGeom>
        </p:spPr>
      </p:pic>
      <p:sp useBgFill="1">
        <p:nvSpPr>
          <p:cNvPr id="7" name="Textfeld 6"/>
          <p:cNvSpPr txBox="1"/>
          <p:nvPr/>
        </p:nvSpPr>
        <p:spPr>
          <a:xfrm>
            <a:off x="812912" y="2114156"/>
            <a:ext cx="10705514" cy="4524315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Für Ehrenamtliche erfolgt die Ausstellung des „erweiterten Führungszeugnisses“ KOSTENFREI.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Das Pfarrbüro gibt die Namen der Gruppenbegleiter ans Rathaus weiter. Von dort aus wird es dann angefordert. = Sie müssen nicht selbst ins Rathaus!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Das Führungszeugnis wird Ihnen per Post zugeschickt.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Sie müssen dann nur noch im Pfarrbüro vorbeikommen und das Führungszeugnis vorzeigen. Wir führen eine Liste und „haken es ab“.</a:t>
            </a:r>
          </a:p>
        </p:txBody>
      </p:sp>
    </p:spTree>
    <p:extLst>
      <p:ext uri="{BB962C8B-B14F-4D97-AF65-F5344CB8AC3E}">
        <p14:creationId xmlns:p14="http://schemas.microsoft.com/office/powerpoint/2010/main" val="83271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Textfeld 5"/>
          <p:cNvSpPr txBox="1"/>
          <p:nvPr/>
        </p:nvSpPr>
        <p:spPr>
          <a:xfrm>
            <a:off x="812912" y="429786"/>
            <a:ext cx="10705514" cy="707886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Termine:</a:t>
            </a:r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 useBgFill="1">
        <p:nvSpPr>
          <p:cNvPr id="7" name="Textfeld 6"/>
          <p:cNvSpPr txBox="1"/>
          <p:nvPr/>
        </p:nvSpPr>
        <p:spPr>
          <a:xfrm>
            <a:off x="812912" y="1386227"/>
            <a:ext cx="10705514" cy="4524315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für </a:t>
            </a:r>
            <a:r>
              <a:rPr lang="de-DE" sz="3200" dirty="0" err="1" smtClean="0">
                <a:solidFill>
                  <a:schemeClr val="accent5">
                    <a:lumMod val="50000"/>
                  </a:schemeClr>
                </a:solidFill>
              </a:rPr>
              <a:t>GruppenbegleiterInnen</a:t>
            </a: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: Mittwoch, 15.10.2025 </a:t>
            </a:r>
            <a:b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um 20.00 Uhr Erläuterung der Gruppenstunden 1-3. </a:t>
            </a:r>
            <a:b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Ort: Pfarrheim Markt Rettenbach.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für ALLE: Sonntag, 12. Oktober 2025 um 10.00 Uhr STARTGOTTESDIENST Ort: Kirche Markt Rettenbach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Die weiteren Termine bekommen Sie gleich in Papierform ausgehändigt.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Alle Infos selbstverständlich zum Nachlesen auf unserer Homepage </a:t>
            </a: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  <a:hlinkClick r:id="rId2"/>
              </a:rPr>
              <a:t>www.pg-markt-rettenbach.de</a:t>
            </a: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. </a:t>
            </a:r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85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Textfeld 5"/>
          <p:cNvSpPr txBox="1"/>
          <p:nvPr/>
        </p:nvSpPr>
        <p:spPr>
          <a:xfrm>
            <a:off x="812912" y="429786"/>
            <a:ext cx="10705514" cy="707886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Termine:</a:t>
            </a:r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 useBgFill="1">
        <p:nvSpPr>
          <p:cNvPr id="7" name="Textfeld 6"/>
          <p:cNvSpPr txBox="1"/>
          <p:nvPr/>
        </p:nvSpPr>
        <p:spPr>
          <a:xfrm>
            <a:off x="812912" y="1386227"/>
            <a:ext cx="10705514" cy="4524315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für </a:t>
            </a:r>
            <a:r>
              <a:rPr lang="de-DE" sz="3200" dirty="0" err="1" smtClean="0">
                <a:solidFill>
                  <a:schemeClr val="accent5">
                    <a:lumMod val="50000"/>
                  </a:schemeClr>
                </a:solidFill>
              </a:rPr>
              <a:t>GruppenbegleiterInnen</a:t>
            </a: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: Mittwoch, 09.10.2024 um 19.00 Uhr Erläuterung der Gruppenstunden. Ort: Pfarrhof Markt Rettenbach.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für ALLE: Sonntag, 20. Oktober 2024 um 10.00 Uhr STARTGOTTESDIENST. Ort: Kirche Markt Rettenbach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Die weiteren Termine bekommen Sie gleich in Papierform ausgehändigt.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Alle Infos selbstverständlich zum Nachlesen auf unserer Homepage </a:t>
            </a: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  <a:hlinkClick r:id="rId3"/>
              </a:rPr>
              <a:t>www.pg-markt-rettenbach.de</a:t>
            </a: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. </a:t>
            </a:r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11" name="Gruppieren 10"/>
          <p:cNvGrpSpPr/>
          <p:nvPr/>
        </p:nvGrpSpPr>
        <p:grpSpPr>
          <a:xfrm>
            <a:off x="914400" y="-4763"/>
            <a:ext cx="10404910" cy="6862763"/>
            <a:chOff x="914400" y="-4763"/>
            <a:chExt cx="10404910" cy="6862763"/>
          </a:xfrm>
        </p:grpSpPr>
        <p:sp>
          <p:nvSpPr>
            <p:cNvPr id="3" name="Rechteck 2"/>
            <p:cNvSpPr/>
            <p:nvPr/>
          </p:nvSpPr>
          <p:spPr>
            <a:xfrm>
              <a:off x="914400" y="0"/>
              <a:ext cx="5174365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9" name="Rechteck 8"/>
            <p:cNvSpPr/>
            <p:nvPr/>
          </p:nvSpPr>
          <p:spPr>
            <a:xfrm>
              <a:off x="6088766" y="0"/>
              <a:ext cx="5230544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n>
                  <a:solidFill>
                    <a:sysClr val="windowText" lastClr="000000"/>
                  </a:solidFill>
                </a:ln>
              </a:endParaRPr>
            </a:p>
          </p:txBody>
        </p:sp>
        <p:graphicFrame>
          <p:nvGraphicFramePr>
            <p:cNvPr id="4" name="Objek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65172687"/>
                </p:ext>
              </p:extLst>
            </p:nvPr>
          </p:nvGraphicFramePr>
          <p:xfrm>
            <a:off x="1012825" y="-4763"/>
            <a:ext cx="4186238" cy="63468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7" name="Dokument" r:id="rId4" imgW="6474319" imgH="9784901" progId="Word.Document.12">
                    <p:embed/>
                  </p:oleObj>
                </mc:Choice>
                <mc:Fallback>
                  <p:oleObj name="Dokument" r:id="rId4" imgW="6474319" imgH="9784901" progId="Word.Document.1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012825" y="-4763"/>
                          <a:ext cx="4186238" cy="634682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k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49751627"/>
                </p:ext>
              </p:extLst>
            </p:nvPr>
          </p:nvGraphicFramePr>
          <p:xfrm>
            <a:off x="6767513" y="0"/>
            <a:ext cx="4364037" cy="68373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8" name="Dokument" r:id="rId6" imgW="6226015" imgH="9739108" progId="Word.Document.12">
                    <p:embed/>
                  </p:oleObj>
                </mc:Choice>
                <mc:Fallback>
                  <p:oleObj name="Dokument" r:id="rId6" imgW="6226015" imgH="9739108" progId="Word.Document.1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6767513" y="0"/>
                          <a:ext cx="4364037" cy="68373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89644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11" y="1137671"/>
            <a:ext cx="6182589" cy="4629797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812912" y="429786"/>
            <a:ext cx="10705514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Werbung</a:t>
            </a:r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812912" y="5767468"/>
            <a:ext cx="6182588" cy="8925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smtClean="0">
                <a:solidFill>
                  <a:schemeClr val="accent5">
                    <a:lumMod val="50000"/>
                  </a:schemeClr>
                </a:solidFill>
              </a:rPr>
              <a:t>Ich bin dabei! </a:t>
            </a:r>
          </a:p>
          <a:p>
            <a:pPr algn="ctr"/>
            <a:r>
              <a:rPr lang="de-DE" sz="2000" b="1" dirty="0" smtClean="0">
                <a:solidFill>
                  <a:schemeClr val="accent5">
                    <a:lumMod val="50000"/>
                  </a:schemeClr>
                </a:solidFill>
              </a:rPr>
              <a:t>Pfarreiengemeinschaft Markt Rettenbach.</a:t>
            </a:r>
            <a:endParaRPr lang="de-DE" sz="16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995500" y="1164153"/>
            <a:ext cx="4522926" cy="489364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4000" b="1" u="sng" dirty="0" smtClean="0">
                <a:solidFill>
                  <a:schemeClr val="accent5">
                    <a:lumMod val="50000"/>
                  </a:schemeClr>
                </a:solidFill>
              </a:rPr>
              <a:t>Feiern Sie mit!</a:t>
            </a:r>
          </a:p>
          <a:p>
            <a:pPr algn="ctr"/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Gottesdienste:</a:t>
            </a:r>
          </a:p>
          <a:p>
            <a:pPr algn="ctr"/>
            <a:endParaRPr lang="de-DE" sz="16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2000" b="1" dirty="0" smtClean="0">
                <a:solidFill>
                  <a:schemeClr val="accent5">
                    <a:lumMod val="50000"/>
                  </a:schemeClr>
                </a:solidFill>
              </a:rPr>
              <a:t>19.15 Uhr Samstag Vorabendmesse </a:t>
            </a:r>
          </a:p>
          <a:p>
            <a:r>
              <a:rPr lang="de-DE" sz="2000" b="1" dirty="0" smtClean="0">
                <a:solidFill>
                  <a:schemeClr val="accent5">
                    <a:lumMod val="50000"/>
                  </a:schemeClr>
                </a:solidFill>
              </a:rPr>
              <a:t>08.30 Uhr Pfarrgottesdienst</a:t>
            </a:r>
          </a:p>
          <a:p>
            <a:r>
              <a:rPr lang="de-DE" sz="2000" b="1" dirty="0" smtClean="0">
                <a:solidFill>
                  <a:schemeClr val="accent5">
                    <a:lumMod val="50000"/>
                  </a:schemeClr>
                </a:solidFill>
              </a:rPr>
              <a:t>10.00 Uhr Pfarrgottesdienst </a:t>
            </a:r>
          </a:p>
          <a:p>
            <a:r>
              <a:rPr lang="de-DE" sz="2000" b="1" dirty="0" smtClean="0">
                <a:solidFill>
                  <a:schemeClr val="accent5">
                    <a:lumMod val="50000"/>
                  </a:schemeClr>
                </a:solidFill>
              </a:rPr>
              <a:t>(wechseln durch) </a:t>
            </a:r>
          </a:p>
          <a:p>
            <a:endParaRPr lang="de-DE" sz="16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2000" b="1" u="sng" dirty="0" smtClean="0">
                <a:solidFill>
                  <a:schemeClr val="accent5">
                    <a:lumMod val="50000"/>
                  </a:schemeClr>
                </a:solidFill>
              </a:rPr>
              <a:t>in unseren Kirchen:</a:t>
            </a:r>
          </a:p>
          <a:p>
            <a:pPr marL="180000"/>
            <a:r>
              <a:rPr lang="de-DE" sz="2000" b="1" dirty="0" smtClean="0">
                <a:solidFill>
                  <a:schemeClr val="accent5">
                    <a:lumMod val="50000"/>
                  </a:schemeClr>
                </a:solidFill>
              </a:rPr>
              <a:t>St. Jakobus Markt Rettenbach</a:t>
            </a:r>
          </a:p>
          <a:p>
            <a:pPr marL="180000"/>
            <a:r>
              <a:rPr lang="de-DE" sz="2000" b="1" dirty="0" smtClean="0">
                <a:solidFill>
                  <a:schemeClr val="accent5">
                    <a:lumMod val="50000"/>
                  </a:schemeClr>
                </a:solidFill>
              </a:rPr>
              <a:t>St. Blasius Engetried</a:t>
            </a:r>
          </a:p>
          <a:p>
            <a:pPr marL="180000"/>
            <a:r>
              <a:rPr lang="de-DE" sz="2000" b="1" dirty="0" smtClean="0">
                <a:solidFill>
                  <a:schemeClr val="accent5">
                    <a:lumMod val="50000"/>
                  </a:schemeClr>
                </a:solidFill>
              </a:rPr>
              <a:t>St. </a:t>
            </a:r>
            <a:r>
              <a:rPr lang="de-DE" sz="2000" b="1" dirty="0" err="1" smtClean="0">
                <a:solidFill>
                  <a:schemeClr val="accent5">
                    <a:lumMod val="50000"/>
                  </a:schemeClr>
                </a:solidFill>
              </a:rPr>
              <a:t>Gordian</a:t>
            </a:r>
            <a:r>
              <a:rPr lang="de-DE" sz="2000" b="1" dirty="0" smtClean="0">
                <a:solidFill>
                  <a:schemeClr val="accent5">
                    <a:lumMod val="50000"/>
                  </a:schemeClr>
                </a:solidFill>
              </a:rPr>
              <a:t> &amp; </a:t>
            </a:r>
            <a:r>
              <a:rPr lang="de-DE" sz="2000" b="1" dirty="0" err="1" smtClean="0">
                <a:solidFill>
                  <a:schemeClr val="accent5">
                    <a:lumMod val="50000"/>
                  </a:schemeClr>
                </a:solidFill>
              </a:rPr>
              <a:t>Epimach</a:t>
            </a:r>
            <a:r>
              <a:rPr lang="de-DE" sz="2000" b="1" dirty="0" smtClean="0">
                <a:solidFill>
                  <a:schemeClr val="accent5">
                    <a:lumMod val="50000"/>
                  </a:schemeClr>
                </a:solidFill>
              </a:rPr>
              <a:t> Frechenrieden</a:t>
            </a:r>
          </a:p>
          <a:p>
            <a:pPr marL="180000"/>
            <a:r>
              <a:rPr lang="de-DE" sz="2000" b="1" dirty="0" smtClean="0">
                <a:solidFill>
                  <a:schemeClr val="accent5">
                    <a:lumMod val="50000"/>
                  </a:schemeClr>
                </a:solidFill>
              </a:rPr>
              <a:t>St. Otmar </a:t>
            </a:r>
            <a:r>
              <a:rPr lang="de-DE" sz="2000" b="1" dirty="0" err="1" smtClean="0">
                <a:solidFill>
                  <a:schemeClr val="accent5">
                    <a:lumMod val="50000"/>
                  </a:schemeClr>
                </a:solidFill>
              </a:rPr>
              <a:t>Eutenhausen</a:t>
            </a:r>
            <a:endParaRPr lang="de-DE" sz="20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180000"/>
            <a:r>
              <a:rPr lang="de-DE" sz="2000" b="1" dirty="0" smtClean="0">
                <a:solidFill>
                  <a:schemeClr val="accent5">
                    <a:lumMod val="50000"/>
                  </a:schemeClr>
                </a:solidFill>
              </a:rPr>
              <a:t>Wallfahrtskirche </a:t>
            </a:r>
            <a:r>
              <a:rPr lang="de-DE" sz="2000" b="1" dirty="0" err="1" smtClean="0">
                <a:solidFill>
                  <a:schemeClr val="accent5">
                    <a:lumMod val="50000"/>
                  </a:schemeClr>
                </a:solidFill>
              </a:rPr>
              <a:t>Mussenhausen</a:t>
            </a:r>
            <a:endParaRPr lang="de-DE" sz="16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15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815927" y="460242"/>
            <a:ext cx="1070551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dirty="0" smtClean="0">
                <a:solidFill>
                  <a:schemeClr val="accent5">
                    <a:lumMod val="50000"/>
                  </a:schemeClr>
                </a:solidFill>
              </a:rPr>
              <a:t>Was wir heute Abend vorhaben:</a:t>
            </a:r>
          </a:p>
          <a:p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914400" indent="-914400">
              <a:buAutoNum type="arabicPeriod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Leitgedanken über die Kommunionvorbereitung</a:t>
            </a:r>
          </a:p>
          <a:p>
            <a:pPr marL="914400" indent="-914400">
              <a:buAutoNum type="arabicPeriod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Vorstellung des Konzepts</a:t>
            </a:r>
          </a:p>
          <a:p>
            <a:pPr marL="1828800" lvl="2" indent="-914400">
              <a:buFont typeface="Wingdings" panose="05000000000000000000" pitchFamily="2" charset="2"/>
              <a:buChar char="Ø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Gruppenstunden</a:t>
            </a:r>
          </a:p>
          <a:p>
            <a:pPr marL="1828800" lvl="2" indent="-914400">
              <a:buFont typeface="Wingdings" panose="05000000000000000000" pitchFamily="2" charset="2"/>
              <a:buChar char="Ø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Gottesdienste</a:t>
            </a:r>
          </a:p>
          <a:p>
            <a:pPr marL="1828800" lvl="2" indent="-914400">
              <a:buFont typeface="Wingdings" panose="05000000000000000000" pitchFamily="2" charset="2"/>
              <a:buChar char="Ø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Erstbeichte</a:t>
            </a:r>
          </a:p>
          <a:p>
            <a:pPr marL="1828800" lvl="2" indent="-914400">
              <a:buFont typeface="Wingdings" panose="05000000000000000000" pitchFamily="2" charset="2"/>
              <a:buChar char="Ø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Rund um die Erstkommunion</a:t>
            </a:r>
          </a:p>
          <a:p>
            <a:pPr marL="742950" indent="-742950">
              <a:buFont typeface="+mj-lt"/>
              <a:buAutoNum type="arabicPeriod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Miteinander Achtsam – Prävention in Markt Rettenbach</a:t>
            </a:r>
          </a:p>
          <a:p>
            <a:pPr marL="742950" indent="-742950">
              <a:buFont typeface="+mj-lt"/>
              <a:buAutoNum type="arabicPeriod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Terminübersicht</a:t>
            </a:r>
          </a:p>
          <a:p>
            <a:pPr marL="742950" indent="-742950">
              <a:buFont typeface="+mj-lt"/>
              <a:buAutoNum type="arabicPeriod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Einteilung der Gruppen</a:t>
            </a:r>
            <a:endParaRPr lang="de-DE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0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812912" y="429786"/>
            <a:ext cx="10705514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Werbung</a:t>
            </a:r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812912" y="5767468"/>
            <a:ext cx="6182588" cy="8925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smtClean="0">
                <a:solidFill>
                  <a:schemeClr val="accent5">
                    <a:lumMod val="50000"/>
                  </a:schemeClr>
                </a:solidFill>
              </a:rPr>
              <a:t>Ich bin dabei! </a:t>
            </a:r>
          </a:p>
          <a:p>
            <a:pPr algn="ctr"/>
            <a:r>
              <a:rPr lang="de-DE" sz="2000" b="1" dirty="0" smtClean="0">
                <a:solidFill>
                  <a:schemeClr val="accent5">
                    <a:lumMod val="50000"/>
                  </a:schemeClr>
                </a:solidFill>
              </a:rPr>
              <a:t>Pfarreiengemeinschaft Markt Rettenbach.</a:t>
            </a:r>
            <a:endParaRPr lang="de-DE" sz="16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812913" y="1133051"/>
            <a:ext cx="7179573" cy="461665"/>
          </a:xfrm>
          <a:prstGeom prst="rect">
            <a:avLst/>
          </a:prstGeom>
          <a:solidFill>
            <a:srgbClr val="DCFF5B"/>
          </a:solidFill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solidFill>
                  <a:schemeClr val="accent5">
                    <a:lumMod val="50000"/>
                  </a:schemeClr>
                </a:solidFill>
              </a:rPr>
              <a:t>Fr 3. Oktober </a:t>
            </a:r>
            <a:r>
              <a:rPr lang="de-DE" sz="2400" b="1" dirty="0" err="1" smtClean="0">
                <a:solidFill>
                  <a:schemeClr val="accent5">
                    <a:lumMod val="50000"/>
                  </a:schemeClr>
                </a:solidFill>
              </a:rPr>
              <a:t>Kreszentiawallfahrt</a:t>
            </a:r>
            <a:r>
              <a:rPr lang="de-DE" sz="2400" b="1" dirty="0" smtClean="0">
                <a:solidFill>
                  <a:schemeClr val="accent5">
                    <a:lumMod val="50000"/>
                  </a:schemeClr>
                </a:solidFill>
              </a:rPr>
              <a:t> nach Kaufbeuren 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995500" y="5767468"/>
            <a:ext cx="4522926" cy="892552"/>
          </a:xfrm>
          <a:prstGeom prst="rect">
            <a:avLst/>
          </a:prstGeom>
          <a:solidFill>
            <a:srgbClr val="DCFF5B"/>
          </a:solidFill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de-DE" sz="14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de-DE" sz="2400" b="1" dirty="0" smtClean="0">
                <a:solidFill>
                  <a:schemeClr val="accent5">
                    <a:lumMod val="50000"/>
                  </a:schemeClr>
                </a:solidFill>
              </a:rPr>
              <a:t>Miteinander unterwegs!</a:t>
            </a:r>
          </a:p>
          <a:p>
            <a:pPr algn="ctr"/>
            <a:endParaRPr lang="de-DE" sz="1400" b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1" name="Grafik 10" descr="C:\Users\Rosi\Pictures\IMG-20221003-WA000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486" y="1133051"/>
            <a:ext cx="2919354" cy="463441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feld 3"/>
          <p:cNvSpPr txBox="1"/>
          <p:nvPr/>
        </p:nvSpPr>
        <p:spPr>
          <a:xfrm>
            <a:off x="1536192" y="1999516"/>
            <a:ext cx="6456294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06.00 Uhr Start Fußwallfahrt</a:t>
            </a:r>
          </a:p>
          <a:p>
            <a:r>
              <a:rPr lang="de-DE" sz="2400" b="1" dirty="0" smtClean="0"/>
              <a:t>09.30 Uhr Start Radwallfahrt</a:t>
            </a:r>
          </a:p>
          <a:p>
            <a:endParaRPr lang="de-DE" sz="2400" b="1" dirty="0" smtClean="0"/>
          </a:p>
          <a:p>
            <a:r>
              <a:rPr lang="de-DE" sz="2400" b="1" u="sng" dirty="0" smtClean="0"/>
              <a:t>Es geht auch kürzer und familienfreundlich! </a:t>
            </a:r>
          </a:p>
          <a:p>
            <a:r>
              <a:rPr lang="de-DE" sz="2400" b="1" dirty="0" smtClean="0"/>
              <a:t>ca. 10.45 Fußpilger in </a:t>
            </a:r>
            <a:r>
              <a:rPr lang="de-DE" sz="2400" b="1" dirty="0" err="1" smtClean="0"/>
              <a:t>Bickenried</a:t>
            </a:r>
            <a:endParaRPr lang="de-DE" sz="2400" b="1" dirty="0" smtClean="0"/>
          </a:p>
          <a:p>
            <a:r>
              <a:rPr lang="de-DE" sz="2400" b="1" dirty="0" smtClean="0"/>
              <a:t>ca. 11.15 Fußpilger Ortsausgang </a:t>
            </a:r>
            <a:r>
              <a:rPr lang="de-DE" sz="2400" b="1" dirty="0" err="1" smtClean="0"/>
              <a:t>Ölmühlhang</a:t>
            </a:r>
            <a:r>
              <a:rPr lang="de-DE" sz="2400" b="1" dirty="0" smtClean="0"/>
              <a:t> (Parkplatz; von dort nur ca. 2 ½ km!)</a:t>
            </a:r>
          </a:p>
          <a:p>
            <a:endParaRPr lang="de-DE" sz="2400" b="1" dirty="0"/>
          </a:p>
          <a:p>
            <a:r>
              <a:rPr lang="de-DE" sz="2400" b="1" dirty="0" smtClean="0"/>
              <a:t>13.30 Uhr Pilgermesse in der Klosterkapelle</a:t>
            </a:r>
            <a:endParaRPr lang="de-DE" sz="1400" b="1" dirty="0" smtClean="0"/>
          </a:p>
        </p:txBody>
      </p:sp>
    </p:spTree>
    <p:extLst>
      <p:ext uri="{BB962C8B-B14F-4D97-AF65-F5344CB8AC3E}">
        <p14:creationId xmlns:p14="http://schemas.microsoft.com/office/powerpoint/2010/main" val="396184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11" y="1137671"/>
            <a:ext cx="6182589" cy="4629797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812912" y="429786"/>
            <a:ext cx="10705514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Werbung</a:t>
            </a:r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812912" y="5767468"/>
            <a:ext cx="6182588" cy="8925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smtClean="0">
                <a:solidFill>
                  <a:schemeClr val="accent5">
                    <a:lumMod val="50000"/>
                  </a:schemeClr>
                </a:solidFill>
              </a:rPr>
              <a:t>Ich bin dabei! </a:t>
            </a:r>
          </a:p>
          <a:p>
            <a:pPr algn="ctr"/>
            <a:r>
              <a:rPr lang="de-DE" sz="2000" b="1" dirty="0" smtClean="0">
                <a:solidFill>
                  <a:schemeClr val="accent5">
                    <a:lumMod val="50000"/>
                  </a:schemeClr>
                </a:solidFill>
              </a:rPr>
              <a:t>Pfarreiengemeinschaft Markt Rettenbach.</a:t>
            </a:r>
            <a:endParaRPr lang="de-DE" sz="16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995501" y="1137670"/>
            <a:ext cx="4522926" cy="707886"/>
          </a:xfrm>
          <a:prstGeom prst="rect">
            <a:avLst/>
          </a:prstGeom>
          <a:solidFill>
            <a:srgbClr val="DCFF5B"/>
          </a:solidFill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solidFill>
                  <a:schemeClr val="accent5">
                    <a:lumMod val="50000"/>
                  </a:schemeClr>
                </a:solidFill>
              </a:rPr>
              <a:t>So 5. Oktober Erntedank </a:t>
            </a:r>
          </a:p>
          <a:p>
            <a:pPr algn="ctr"/>
            <a:endParaRPr lang="de-DE" sz="1600" b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995500" y="5767468"/>
            <a:ext cx="4522926" cy="900000"/>
          </a:xfrm>
          <a:prstGeom prst="rect">
            <a:avLst/>
          </a:prstGeom>
          <a:solidFill>
            <a:srgbClr val="DCFF5B"/>
          </a:solidFill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solidFill>
                  <a:schemeClr val="accent5">
                    <a:lumMod val="50000"/>
                  </a:schemeClr>
                </a:solidFill>
              </a:rPr>
              <a:t>Sagen wir dem Herrgott einmal ein aufrichtiges „</a:t>
            </a:r>
            <a:r>
              <a:rPr lang="de-DE" sz="2400" b="1" dirty="0" err="1" smtClean="0">
                <a:solidFill>
                  <a:schemeClr val="accent5">
                    <a:lumMod val="50000"/>
                  </a:schemeClr>
                </a:solidFill>
              </a:rPr>
              <a:t>Vergelt‘s</a:t>
            </a:r>
            <a:r>
              <a:rPr lang="de-DE" sz="2400" b="1" dirty="0" smtClean="0">
                <a:solidFill>
                  <a:schemeClr val="accent5">
                    <a:lumMod val="50000"/>
                  </a:schemeClr>
                </a:solidFill>
              </a:rPr>
              <a:t> Gott“!</a:t>
            </a:r>
          </a:p>
          <a:p>
            <a:pPr algn="ctr"/>
            <a:endParaRPr lang="de-DE" sz="1600" b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9" name="Grafik 8" descr="C:\Users\Rosi\Pictures\DSCN536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500" y="1871420"/>
            <a:ext cx="4522926" cy="38960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308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11" y="1137671"/>
            <a:ext cx="6182589" cy="4629797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812912" y="429786"/>
            <a:ext cx="10705514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Werbung</a:t>
            </a:r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812912" y="5767468"/>
            <a:ext cx="6182588" cy="8925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smtClean="0">
                <a:solidFill>
                  <a:schemeClr val="accent5">
                    <a:lumMod val="50000"/>
                  </a:schemeClr>
                </a:solidFill>
              </a:rPr>
              <a:t>Ich bin dabei! </a:t>
            </a:r>
          </a:p>
          <a:p>
            <a:pPr algn="ctr"/>
            <a:r>
              <a:rPr lang="de-DE" sz="2000" b="1" dirty="0" smtClean="0">
                <a:solidFill>
                  <a:schemeClr val="accent5">
                    <a:lumMod val="50000"/>
                  </a:schemeClr>
                </a:solidFill>
              </a:rPr>
              <a:t>Pfarreiengemeinschaft Markt Rettenbach.</a:t>
            </a:r>
            <a:endParaRPr lang="de-DE" sz="16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1" name="Grafik 10"/>
          <p:cNvPicPr/>
          <p:nvPr/>
        </p:nvPicPr>
        <p:blipFill rotWithShape="1">
          <a:blip r:embed="rId3"/>
          <a:srcRect l="11380" t="18596" r="52178" b="6652"/>
          <a:stretch/>
        </p:blipFill>
        <p:spPr bwMode="auto">
          <a:xfrm>
            <a:off x="7135906" y="1165412"/>
            <a:ext cx="4382520" cy="54946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1122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11" y="1137671"/>
            <a:ext cx="6182589" cy="4629797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812912" y="429786"/>
            <a:ext cx="10705514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Werbung</a:t>
            </a:r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812912" y="5767468"/>
            <a:ext cx="6182588" cy="8925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smtClean="0">
                <a:solidFill>
                  <a:schemeClr val="accent5">
                    <a:lumMod val="50000"/>
                  </a:schemeClr>
                </a:solidFill>
              </a:rPr>
              <a:t>Ich bin dabei! </a:t>
            </a:r>
          </a:p>
          <a:p>
            <a:pPr algn="ctr"/>
            <a:r>
              <a:rPr lang="de-DE" sz="2000" b="1" dirty="0" smtClean="0">
                <a:solidFill>
                  <a:schemeClr val="accent5">
                    <a:lumMod val="50000"/>
                  </a:schemeClr>
                </a:solidFill>
              </a:rPr>
              <a:t>Pfarreiengemeinschaft Markt Rettenbach.</a:t>
            </a:r>
            <a:endParaRPr lang="de-DE" sz="16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995500" y="1260782"/>
            <a:ext cx="4522926" cy="584775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18.10. Kinderbibeltag</a:t>
            </a:r>
            <a:endParaRPr lang="de-DE" sz="3200" dirty="0" smtClean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7081998" y="5842021"/>
            <a:ext cx="4522926" cy="769441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4400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Josef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6" r="1540"/>
          <a:stretch/>
        </p:blipFill>
        <p:spPr>
          <a:xfrm>
            <a:off x="6995500" y="1991807"/>
            <a:ext cx="4522926" cy="3703964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6995500" y="2283018"/>
            <a:ext cx="452292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b="1" dirty="0" smtClean="0">
                <a:ln w="2540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Ab 13.00 Uhr </a:t>
            </a:r>
            <a:r>
              <a:rPr lang="de-DE" sz="4800" b="1" dirty="0" err="1">
                <a:ln w="2540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Dorfgememein-schaftshaus</a:t>
            </a:r>
            <a:r>
              <a:rPr lang="de-DE" sz="4800" b="1" dirty="0">
                <a:ln w="2540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de-DE" sz="4800" b="1" dirty="0">
                <a:ln w="2540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Engetried</a:t>
            </a:r>
          </a:p>
        </p:txBody>
      </p:sp>
    </p:spTree>
    <p:extLst>
      <p:ext uri="{BB962C8B-B14F-4D97-AF65-F5344CB8AC3E}">
        <p14:creationId xmlns:p14="http://schemas.microsoft.com/office/powerpoint/2010/main" val="388766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Textfeld 3"/>
          <p:cNvSpPr txBox="1"/>
          <p:nvPr/>
        </p:nvSpPr>
        <p:spPr>
          <a:xfrm>
            <a:off x="812912" y="1172303"/>
            <a:ext cx="10705514" cy="5293757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de-DE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3200" b="1" dirty="0" smtClean="0">
                <a:solidFill>
                  <a:schemeClr val="accent6">
                    <a:lumMod val="75000"/>
                  </a:schemeClr>
                </a:solidFill>
              </a:rPr>
              <a:t>Eine </a:t>
            </a:r>
            <a:r>
              <a:rPr lang="de-DE" sz="3200" b="1" dirty="0" smtClean="0">
                <a:solidFill>
                  <a:schemeClr val="accent6">
                    <a:lumMod val="75000"/>
                  </a:schemeClr>
                </a:solidFill>
              </a:rPr>
              <a:t>Hauptattraktion: </a:t>
            </a:r>
          </a:p>
          <a:p>
            <a:r>
              <a:rPr lang="de-DE" sz="3200" b="1" dirty="0" smtClean="0">
                <a:solidFill>
                  <a:schemeClr val="accent6">
                    <a:lumMod val="75000"/>
                  </a:schemeClr>
                </a:solidFill>
              </a:rPr>
              <a:t>das Krippenspiel</a:t>
            </a:r>
            <a:endParaRPr lang="de-DE" sz="32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Kommunionkinder spielen </a:t>
            </a:r>
          </a:p>
          <a:p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mit!</a:t>
            </a:r>
          </a:p>
          <a:p>
            <a:r>
              <a:rPr lang="de-DE" sz="2400" b="1" dirty="0">
                <a:solidFill>
                  <a:srgbClr val="FF0000"/>
                </a:solidFill>
              </a:rPr>
              <a:t>In Markt Rettenbach </a:t>
            </a:r>
            <a:r>
              <a:rPr lang="de-DE" sz="2400" b="1" dirty="0" smtClean="0">
                <a:solidFill>
                  <a:srgbClr val="FF0000"/>
                </a:solidFill>
              </a:rPr>
              <a:t>suchen wir</a:t>
            </a:r>
          </a:p>
          <a:p>
            <a:r>
              <a:rPr lang="de-DE" sz="2400" b="1" dirty="0" smtClean="0">
                <a:solidFill>
                  <a:srgbClr val="FF0000"/>
                </a:solidFill>
              </a:rPr>
              <a:t>Freiwillige</a:t>
            </a:r>
            <a:r>
              <a:rPr lang="de-DE" sz="2400" b="1" dirty="0">
                <a:solidFill>
                  <a:srgbClr val="FF0000"/>
                </a:solidFill>
              </a:rPr>
              <a:t>, die ein Krippenspiel </a:t>
            </a:r>
            <a:endParaRPr lang="de-DE" sz="2400" b="1" dirty="0" smtClean="0">
              <a:solidFill>
                <a:srgbClr val="FF0000"/>
              </a:solidFill>
            </a:endParaRPr>
          </a:p>
          <a:p>
            <a:r>
              <a:rPr lang="de-DE" sz="2400" b="1" dirty="0" smtClean="0">
                <a:solidFill>
                  <a:srgbClr val="FF0000"/>
                </a:solidFill>
              </a:rPr>
              <a:t>vorbereiten und anleiten. </a:t>
            </a:r>
          </a:p>
          <a:p>
            <a:r>
              <a:rPr lang="de-DE" sz="2400" b="1" dirty="0" smtClean="0">
                <a:solidFill>
                  <a:srgbClr val="FF0000"/>
                </a:solidFill>
              </a:rPr>
              <a:t>Die </a:t>
            </a:r>
            <a:r>
              <a:rPr lang="de-DE" sz="2400" b="1" dirty="0">
                <a:solidFill>
                  <a:srgbClr val="FF0000"/>
                </a:solidFill>
              </a:rPr>
              <a:t>Konzepte liegen in </a:t>
            </a:r>
            <a:r>
              <a:rPr lang="de-DE" sz="2400" b="1" dirty="0" smtClean="0">
                <a:solidFill>
                  <a:srgbClr val="FF0000"/>
                </a:solidFill>
              </a:rPr>
              <a:t>der</a:t>
            </a:r>
          </a:p>
          <a:p>
            <a:r>
              <a:rPr lang="de-DE" sz="2400" b="1" dirty="0" smtClean="0">
                <a:solidFill>
                  <a:srgbClr val="FF0000"/>
                </a:solidFill>
              </a:rPr>
              <a:t>Schublade </a:t>
            </a:r>
            <a:r>
              <a:rPr lang="de-DE" sz="2400" b="1" dirty="0">
                <a:solidFill>
                  <a:srgbClr val="FF0000"/>
                </a:solidFill>
              </a:rPr>
              <a:t>– es </a:t>
            </a:r>
            <a:r>
              <a:rPr lang="de-DE" sz="2400" b="1" dirty="0" smtClean="0">
                <a:solidFill>
                  <a:srgbClr val="FF0000"/>
                </a:solidFill>
              </a:rPr>
              <a:t>braucht </a:t>
            </a:r>
            <a:r>
              <a:rPr lang="de-DE" sz="2400" b="1" dirty="0">
                <a:solidFill>
                  <a:srgbClr val="FF0000"/>
                </a:solidFill>
              </a:rPr>
              <a:t>nur </a:t>
            </a:r>
            <a:r>
              <a:rPr lang="de-DE" sz="2400" b="1" dirty="0" smtClean="0">
                <a:solidFill>
                  <a:srgbClr val="FF0000"/>
                </a:solidFill>
              </a:rPr>
              <a:t>noch</a:t>
            </a:r>
          </a:p>
          <a:p>
            <a:r>
              <a:rPr lang="de-DE" sz="2400" b="1" dirty="0" smtClean="0">
                <a:solidFill>
                  <a:srgbClr val="FF0000"/>
                </a:solidFill>
              </a:rPr>
              <a:t>ein </a:t>
            </a:r>
            <a:r>
              <a:rPr lang="de-DE" sz="2400" b="1" dirty="0">
                <a:solidFill>
                  <a:srgbClr val="FF0000"/>
                </a:solidFill>
              </a:rPr>
              <a:t>Team, das diese zur Hand </a:t>
            </a:r>
            <a:endParaRPr lang="de-DE" sz="2400" b="1" dirty="0" smtClean="0">
              <a:solidFill>
                <a:srgbClr val="FF0000"/>
              </a:solidFill>
            </a:endParaRPr>
          </a:p>
          <a:p>
            <a:r>
              <a:rPr lang="de-DE" sz="2400" b="1" dirty="0" smtClean="0">
                <a:solidFill>
                  <a:srgbClr val="FF0000"/>
                </a:solidFill>
              </a:rPr>
              <a:t>nimmt </a:t>
            </a:r>
            <a:r>
              <a:rPr lang="de-DE" sz="2400" b="1" dirty="0">
                <a:solidFill>
                  <a:srgbClr val="FF0000"/>
                </a:solidFill>
              </a:rPr>
              <a:t>und umsetzt. </a:t>
            </a:r>
            <a:endParaRPr lang="de-DE" sz="2400" b="1" dirty="0" smtClean="0">
              <a:solidFill>
                <a:srgbClr val="FF0000"/>
              </a:solidFill>
            </a:endParaRPr>
          </a:p>
          <a:p>
            <a:r>
              <a:rPr lang="de-DE" sz="2400" b="1" dirty="0" smtClean="0">
                <a:solidFill>
                  <a:srgbClr val="FF0000"/>
                </a:solidFill>
              </a:rPr>
              <a:t>Bitte </a:t>
            </a:r>
            <a:r>
              <a:rPr lang="de-DE" sz="2400" b="1" dirty="0">
                <a:solidFill>
                  <a:srgbClr val="FF0000"/>
                </a:solidFill>
              </a:rPr>
              <a:t>kontaktieren Sie bei Interesse </a:t>
            </a:r>
            <a:r>
              <a:rPr lang="de-DE" sz="2400" b="1" dirty="0" smtClean="0">
                <a:solidFill>
                  <a:srgbClr val="FF0000"/>
                </a:solidFill>
              </a:rPr>
              <a:t>das Pfarrbüro.</a:t>
            </a:r>
            <a:endParaRPr lang="de-DE" sz="2400" dirty="0">
              <a:solidFill>
                <a:srgbClr val="FF0000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121" y="1622516"/>
            <a:ext cx="6005305" cy="4016047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812912" y="429786"/>
            <a:ext cx="10705514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Werbung</a:t>
            </a:r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70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11" y="1137671"/>
            <a:ext cx="6182589" cy="4629797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812912" y="429786"/>
            <a:ext cx="10705514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Werbung</a:t>
            </a:r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812912" y="5767468"/>
            <a:ext cx="6182588" cy="8925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smtClean="0">
                <a:solidFill>
                  <a:schemeClr val="accent5">
                    <a:lumMod val="50000"/>
                  </a:schemeClr>
                </a:solidFill>
              </a:rPr>
              <a:t>Ich bin dabei! </a:t>
            </a:r>
          </a:p>
          <a:p>
            <a:pPr algn="ctr"/>
            <a:r>
              <a:rPr lang="de-DE" sz="2000" b="1" dirty="0" smtClean="0">
                <a:solidFill>
                  <a:schemeClr val="accent5">
                    <a:lumMod val="50000"/>
                  </a:schemeClr>
                </a:solidFill>
              </a:rPr>
              <a:t>Pfarreiengemeinschaft Markt Rettenbach.</a:t>
            </a:r>
            <a:endParaRPr lang="de-DE" sz="16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995501" y="1137670"/>
            <a:ext cx="4522926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solidFill>
                  <a:schemeClr val="accent5">
                    <a:lumMod val="50000"/>
                  </a:schemeClr>
                </a:solidFill>
              </a:rPr>
              <a:t>Besuchen Sie unsere Homepage!</a:t>
            </a:r>
          </a:p>
          <a:p>
            <a:pPr algn="ctr"/>
            <a:endParaRPr lang="de-DE" sz="1600" b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995501" y="5952134"/>
            <a:ext cx="4522926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solidFill>
                  <a:schemeClr val="accent5">
                    <a:lumMod val="50000"/>
                  </a:schemeClr>
                </a:solidFill>
              </a:rPr>
              <a:t>www.pg-markt-rettenbach.de</a:t>
            </a:r>
          </a:p>
          <a:p>
            <a:pPr algn="ctr"/>
            <a:endParaRPr lang="de-DE" sz="1600" b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0"/>
          <a:stretch/>
        </p:blipFill>
        <p:spPr>
          <a:xfrm>
            <a:off x="6995501" y="1907135"/>
            <a:ext cx="4522926" cy="398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89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11" y="1137671"/>
            <a:ext cx="6182589" cy="4629797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812912" y="429786"/>
            <a:ext cx="10705514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Werbung</a:t>
            </a:r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812912" y="5767468"/>
            <a:ext cx="6182588" cy="8925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smtClean="0">
                <a:solidFill>
                  <a:schemeClr val="accent5">
                    <a:lumMod val="50000"/>
                  </a:schemeClr>
                </a:solidFill>
              </a:rPr>
              <a:t>Ich bin dabei! </a:t>
            </a:r>
          </a:p>
          <a:p>
            <a:pPr algn="ctr"/>
            <a:r>
              <a:rPr lang="de-DE" sz="2000" b="1" dirty="0" smtClean="0">
                <a:solidFill>
                  <a:schemeClr val="accent5">
                    <a:lumMod val="50000"/>
                  </a:schemeClr>
                </a:solidFill>
              </a:rPr>
              <a:t>Pfarreiengemeinschaft Markt Rettenbach.</a:t>
            </a:r>
            <a:endParaRPr lang="de-DE" sz="16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800" y="1320799"/>
            <a:ext cx="4468325" cy="524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86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Textfeld 5"/>
          <p:cNvSpPr txBox="1"/>
          <p:nvPr/>
        </p:nvSpPr>
        <p:spPr>
          <a:xfrm>
            <a:off x="812912" y="429786"/>
            <a:ext cx="10705514" cy="5016758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Einteilung der Gruppen:</a:t>
            </a:r>
          </a:p>
          <a:p>
            <a:endParaRPr lang="de-DE" sz="4000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Wer wäre bereit, eine Gruppe zu begleiten?</a:t>
            </a:r>
          </a:p>
          <a:p>
            <a:endParaRPr lang="de-DE" sz="4000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4000" b="1" dirty="0" smtClean="0">
                <a:solidFill>
                  <a:srgbClr val="E89418"/>
                </a:solidFill>
              </a:rPr>
              <a:t>Wir beenden diese Präsentation nun und schalten um auf eine Word-Datei mit den Namen der Kinder, um sie wunschgemäß zu gruppieren.</a:t>
            </a:r>
          </a:p>
          <a:p>
            <a:endParaRPr lang="de-DE" sz="4000" b="1" dirty="0">
              <a:solidFill>
                <a:srgbClr val="E8941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69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81354" y="750334"/>
            <a:ext cx="6752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Kommunionvorbereitung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81354" y="2200395"/>
            <a:ext cx="67524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Pfarreiengemeinschaft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Markt Rettenbach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33294" y="3896677"/>
            <a:ext cx="64148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894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Vielen Dank für Ihre Aufmerksamkeit!</a:t>
            </a:r>
            <a:endParaRPr kumimoji="0" lang="de-DE" sz="3200" b="1" i="0" u="none" strike="noStrike" kern="1200" cap="none" spc="0" normalizeH="0" baseline="0" noProof="0" dirty="0" smtClean="0">
              <a:ln>
                <a:noFill/>
              </a:ln>
              <a:solidFill>
                <a:srgbClr val="E894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691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990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26" y="0"/>
            <a:ext cx="10312287" cy="686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68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26" y="0"/>
            <a:ext cx="10312287" cy="6861217"/>
          </a:xfrm>
          <a:prstGeom prst="rect">
            <a:avLst/>
          </a:prstGeom>
        </p:spPr>
      </p:pic>
      <p:sp useBgFill="1">
        <p:nvSpPr>
          <p:cNvPr id="2" name="Textfeld 1"/>
          <p:cNvSpPr txBox="1"/>
          <p:nvPr/>
        </p:nvSpPr>
        <p:spPr>
          <a:xfrm>
            <a:off x="721472" y="429786"/>
            <a:ext cx="10705514" cy="6001643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Ziele der Kommunionvorbereitung:</a:t>
            </a:r>
          </a:p>
          <a:p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914400" indent="-914400">
              <a:buAutoNum type="arabicPeriod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Ihr Kind versteht die Bedeutung der heiligen Kommunion.</a:t>
            </a:r>
          </a:p>
          <a:p>
            <a:pPr marL="914400" indent="-914400">
              <a:buAutoNum type="arabicPeriod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Ihr Kind wächst tiefer in den Glauben hinein. </a:t>
            </a:r>
          </a:p>
          <a:p>
            <a:pPr marL="914400" indent="-914400">
              <a:buAutoNum type="arabicPeriod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Ihr Kind wird nach und nach vertraut mit der heiligen Messe und anderen Gottesdienstformen.</a:t>
            </a:r>
          </a:p>
          <a:p>
            <a:pPr marL="914400" indent="-914400">
              <a:buAutoNum type="arabicPeriod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Ihr Kind macht einen wichtigen Schritt auf seinem Weg des Größerwerdens.</a:t>
            </a:r>
          </a:p>
          <a:p>
            <a:pPr marL="914400" indent="-914400">
              <a:buAutoNum type="arabicPeriod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Sie als Eltern haben die Möglichkeit, ebenfalls tiefer in den Glauben hineinzuwachsen.</a:t>
            </a:r>
          </a:p>
          <a:p>
            <a:pPr marL="914400" indent="-914400">
              <a:buAutoNum type="arabicPeriod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Am Ende ein schönes Familienfest</a:t>
            </a:r>
          </a:p>
          <a:p>
            <a:pPr marL="914400" indent="-914400">
              <a:buAutoNum type="arabicPeriod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44156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26" y="0"/>
            <a:ext cx="10312287" cy="6861217"/>
          </a:xfrm>
          <a:prstGeom prst="rect">
            <a:avLst/>
          </a:prstGeom>
        </p:spPr>
      </p:pic>
      <p:sp useBgFill="1">
        <p:nvSpPr>
          <p:cNvPr id="2" name="Textfeld 1"/>
          <p:cNvSpPr txBox="1"/>
          <p:nvPr/>
        </p:nvSpPr>
        <p:spPr>
          <a:xfrm>
            <a:off x="812912" y="491342"/>
            <a:ext cx="10705514" cy="5386090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Leitgedanken der Kommunionvorbereitung:</a:t>
            </a:r>
          </a:p>
          <a:p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Die Kommunionvorbereitung ist eine „gestaltete Etappe auf einem lebenslangen Weg des Christwerdens“.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Alle gemeinsam gestalten den Weg der Kommunion-vorbereitung, der jedes Mal anders sein wird und nicht den Anspruch haben kann oder muss, vollständig und endgültig zu sein.</a:t>
            </a:r>
          </a:p>
          <a:p>
            <a:pPr algn="r"/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(vgl. Arbeitshilfen 335, </a:t>
            </a:r>
            <a:r>
              <a:rPr lang="de-DE" sz="2400" dirty="0" err="1" smtClean="0">
                <a:solidFill>
                  <a:schemeClr val="accent5">
                    <a:lumMod val="50000"/>
                  </a:schemeClr>
                </a:solidFill>
              </a:rPr>
              <a:t>hg</a:t>
            </a: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. vom Sekretariat der Deutschen Bischofskonferenz)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Wir fangen aber nicht bei „0“ an, sondern stellen selbstverständlich konkrete Arbeitsmaterialien bereit!</a:t>
            </a:r>
            <a:endParaRPr lang="de-DE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AutoShape 2" descr="Nach Fieber-Erkrankung: Papst Franziskus soll Pfingstmesse leit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727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26" y="0"/>
            <a:ext cx="10312287" cy="6861217"/>
          </a:xfrm>
          <a:prstGeom prst="rect">
            <a:avLst/>
          </a:prstGeom>
        </p:spPr>
      </p:pic>
      <p:sp useBgFill="1">
        <p:nvSpPr>
          <p:cNvPr id="2" name="Textfeld 1"/>
          <p:cNvSpPr txBox="1"/>
          <p:nvPr/>
        </p:nvSpPr>
        <p:spPr>
          <a:xfrm>
            <a:off x="812912" y="429786"/>
            <a:ext cx="10705514" cy="5940088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4000" b="1" smtClean="0">
                <a:solidFill>
                  <a:schemeClr val="accent5">
                    <a:lumMod val="50000"/>
                  </a:schemeClr>
                </a:solidFill>
              </a:rPr>
              <a:t>Leitgedanken der </a:t>
            </a:r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Kommunionvorbereitung:</a:t>
            </a:r>
          </a:p>
          <a:p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sz="32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Papst Franziskus 2019:</a:t>
            </a:r>
          </a:p>
          <a:p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„Die Evangelisierung führt uns dazu, die Freude am Evangelium wiederzugewinnen, die Freude, Christen zu sein.“</a:t>
            </a:r>
          </a:p>
          <a:p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r"/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(Brief an das „pilgernde Gottesvolk in Deutschland“ vom 29.06.2019)</a:t>
            </a:r>
            <a:endParaRPr lang="de-DE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AutoShape 2" descr="Nach Fieber-Erkrankung: Papst Franziskus soll Pfingstmesse leit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181" y="1336536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0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26" y="0"/>
            <a:ext cx="10312287" cy="6861217"/>
          </a:xfrm>
          <a:prstGeom prst="rect">
            <a:avLst/>
          </a:prstGeom>
        </p:spPr>
      </p:pic>
      <p:sp useBgFill="1">
        <p:nvSpPr>
          <p:cNvPr id="2" name="Textfeld 1"/>
          <p:cNvSpPr txBox="1"/>
          <p:nvPr/>
        </p:nvSpPr>
        <p:spPr>
          <a:xfrm>
            <a:off x="812912" y="168176"/>
            <a:ext cx="6520772" cy="6524863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Das Motto für 2026:</a:t>
            </a:r>
          </a:p>
          <a:p>
            <a:r>
              <a:rPr lang="de-DE" sz="4000" b="1" dirty="0" smtClean="0">
                <a:solidFill>
                  <a:srgbClr val="C00000"/>
                </a:solidFill>
              </a:rPr>
              <a:t>Ihr seid meine Freunde!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2600" dirty="0" smtClean="0">
                <a:solidFill>
                  <a:schemeClr val="accent5">
                    <a:lumMod val="50000"/>
                  </a:schemeClr>
                </a:solidFill>
              </a:rPr>
              <a:t>Im Mittelpunkt steht die Begegnung der Jünger mit Jesus.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2600" dirty="0" smtClean="0">
                <a:solidFill>
                  <a:schemeClr val="accent5">
                    <a:lumMod val="50000"/>
                  </a:schemeClr>
                </a:solidFill>
              </a:rPr>
              <a:t>Beim letzten Abendmahl spricht Jesus zum Abschied wichtige Worte zu ihnen:</a:t>
            </a:r>
            <a:br>
              <a:rPr lang="de-DE" sz="2600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sz="2600" dirty="0" smtClean="0">
                <a:solidFill>
                  <a:schemeClr val="accent5">
                    <a:lumMod val="50000"/>
                  </a:schemeClr>
                </a:solidFill>
              </a:rPr>
              <a:t>„Ihr seid meine Freunde! … Ich habe euch Freunde genannt, denn ich habe euch alles anvertraut.“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2600" dirty="0" smtClean="0">
                <a:solidFill>
                  <a:schemeClr val="accent5">
                    <a:lumMod val="50000"/>
                  </a:schemeClr>
                </a:solidFill>
              </a:rPr>
              <a:t>Jeder von ihnen ist in den Augen Jesu sehr wertvoll.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2600" dirty="0" smtClean="0">
                <a:solidFill>
                  <a:schemeClr val="accent5">
                    <a:lumMod val="50000"/>
                  </a:schemeClr>
                </a:solidFill>
              </a:rPr>
              <a:t>Jesus lädt seine Jünger ein, so zu leben, wie er es ihnen vorgelebt hat. Er möchte, dass sie einander lieben </a:t>
            </a:r>
            <a:r>
              <a:rPr lang="de-DE" sz="2600" dirty="0" smtClean="0">
                <a:solidFill>
                  <a:schemeClr val="accent5">
                    <a:lumMod val="50000"/>
                  </a:schemeClr>
                </a:solidFill>
              </a:rPr>
              <a:t>und </a:t>
            </a:r>
            <a:r>
              <a:rPr lang="de-DE" sz="2600" dirty="0" smtClean="0">
                <a:solidFill>
                  <a:schemeClr val="accent5">
                    <a:lumMod val="50000"/>
                  </a:schemeClr>
                </a:solidFill>
              </a:rPr>
              <a:t>Gottes Liebe weitergeben.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684" y="-6229"/>
            <a:ext cx="4858316" cy="687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48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26" y="0"/>
            <a:ext cx="10312287" cy="6861217"/>
          </a:xfrm>
          <a:prstGeom prst="rect">
            <a:avLst/>
          </a:prstGeom>
        </p:spPr>
      </p:pic>
      <p:sp>
        <p:nvSpPr>
          <p:cNvPr id="4" name="AutoShape 2" descr="Nach Fieber-Erkrankung: Papst Franziskus soll Pfingstmesse leit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/>
          <a:srcRect l="17280" t="18382" r="22369" b="5672"/>
          <a:stretch/>
        </p:blipFill>
        <p:spPr>
          <a:xfrm>
            <a:off x="1318203" y="-4547"/>
            <a:ext cx="9694932" cy="686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48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1624</Words>
  <Application>Microsoft Office PowerPoint</Application>
  <PresentationFormat>Breitbild</PresentationFormat>
  <Paragraphs>222</Paragraphs>
  <Slides>38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38</vt:i4>
      </vt:variant>
    </vt:vector>
  </HeadingPairs>
  <TitlesOfParts>
    <vt:vector size="45" baseType="lpstr">
      <vt:lpstr>Arial</vt:lpstr>
      <vt:lpstr>Calibri</vt:lpstr>
      <vt:lpstr>Calibri Light</vt:lpstr>
      <vt:lpstr>Comic Sans MS</vt:lpstr>
      <vt:lpstr>Wingdings</vt:lpstr>
      <vt:lpstr>Office</vt:lpstr>
      <vt:lpstr>Dokument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Bistum Augsburg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Kommunionvorbereitung</dc:title>
  <dc:creator>Guido Beck</dc:creator>
  <cp:lastModifiedBy>Stark Anette</cp:lastModifiedBy>
  <cp:revision>144</cp:revision>
  <cp:lastPrinted>2025-09-24T15:12:47Z</cp:lastPrinted>
  <dcterms:created xsi:type="dcterms:W3CDTF">2023-08-08T07:39:15Z</dcterms:created>
  <dcterms:modified xsi:type="dcterms:W3CDTF">2025-10-01T07:48:55Z</dcterms:modified>
</cp:coreProperties>
</file>